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EC235-B4AD-4D61-A50F-28FDFC005CA4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19F8-4E04-4DFB-85B4-51855EE862E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6821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Metals vs non-metals </a:t>
            </a:r>
            <a:r>
              <a:rPr lang="en-AU" smtClean="0"/>
              <a:t>vs metalloids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9836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429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Burning paper – new substance produced</a:t>
            </a:r>
            <a:r>
              <a:rPr lang="en-AU" baseline="0" dirty="0" smtClean="0"/>
              <a:t> (ashes)</a:t>
            </a:r>
          </a:p>
          <a:p>
            <a:r>
              <a:rPr lang="en-AU" baseline="0" dirty="0" smtClean="0"/>
              <a:t>Baking cake – materials coming together to form new substances</a:t>
            </a:r>
          </a:p>
          <a:p>
            <a:r>
              <a:rPr lang="en-AU" baseline="0" dirty="0" smtClean="0"/>
              <a:t>Sweat – water being changed from liquid to water vapour (change of state)</a:t>
            </a:r>
          </a:p>
          <a:p>
            <a:r>
              <a:rPr lang="en-AU" baseline="0" dirty="0" smtClean="0"/>
              <a:t>Water &amp; coffee – could evaporate out</a:t>
            </a:r>
          </a:p>
          <a:p>
            <a:r>
              <a:rPr lang="en-AU" baseline="0" dirty="0" smtClean="0"/>
              <a:t>Photosynthesis – new products</a:t>
            </a:r>
          </a:p>
          <a:p>
            <a:r>
              <a:rPr lang="en-AU" baseline="0" dirty="0" smtClean="0"/>
              <a:t>Margarine – changing state of matter only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429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6062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Lemon – citric</a:t>
            </a:r>
            <a:r>
              <a:rPr lang="en-AU" baseline="0" dirty="0" smtClean="0"/>
              <a:t> acid</a:t>
            </a:r>
          </a:p>
          <a:p>
            <a:r>
              <a:rPr lang="en-AU" baseline="0" dirty="0" smtClean="0"/>
              <a:t>Vinegar – acetic acid</a:t>
            </a:r>
          </a:p>
          <a:p>
            <a:r>
              <a:rPr lang="en-AU" baseline="0" dirty="0" smtClean="0"/>
              <a:t>Gastric juices – acidic</a:t>
            </a:r>
          </a:p>
          <a:p>
            <a:r>
              <a:rPr lang="en-AU" baseline="0" dirty="0" smtClean="0"/>
              <a:t>Toothpaste – basic</a:t>
            </a:r>
          </a:p>
          <a:p>
            <a:r>
              <a:rPr lang="en-AU" baseline="0" dirty="0" smtClean="0"/>
              <a:t>Coffee – acidic</a:t>
            </a:r>
          </a:p>
          <a:p>
            <a:r>
              <a:rPr lang="en-AU" baseline="0" dirty="0" smtClean="0"/>
              <a:t>Baking soda - basic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3641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7</a:t>
            </a:r>
            <a:r>
              <a:rPr lang="en-AU" baseline="0" dirty="0" smtClean="0"/>
              <a:t> = neutral</a:t>
            </a:r>
          </a:p>
          <a:p>
            <a:r>
              <a:rPr lang="en-AU" baseline="0" dirty="0" smtClean="0"/>
              <a:t>&lt; 7 = acidic</a:t>
            </a:r>
          </a:p>
          <a:p>
            <a:r>
              <a:rPr lang="en-AU" baseline="0" dirty="0" smtClean="0"/>
              <a:t>&lt; 7 = basic</a:t>
            </a:r>
          </a:p>
          <a:p>
            <a:r>
              <a:rPr lang="en-AU" baseline="0" dirty="0" smtClean="0"/>
              <a:t>Strong acids have lower numbers</a:t>
            </a:r>
          </a:p>
          <a:p>
            <a:r>
              <a:rPr lang="en-AU" baseline="0" dirty="0" smtClean="0"/>
              <a:t>Strong bases have higher numbers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4576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Burning sensation occurs due to the</a:t>
            </a:r>
            <a:r>
              <a:rPr lang="en-AU" baseline="0" dirty="0" smtClean="0"/>
              <a:t> fact that acids are corrosive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6A9D-7711-4ADB-B3B9-851894CDB31B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1244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5667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4992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3596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76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915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812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55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4611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442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060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953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28A16-82BF-43AF-BE1E-66F51A8A2287}" type="datetimeFigureOut">
              <a:rPr lang="en-AU" smtClean="0"/>
              <a:t>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D109E-EE17-4732-B6BC-68262052C5F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166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au/url?sa=i&amp;rct=j&amp;q=vinegar&amp;source=images&amp;cd=&amp;cad=rja&amp;uact=8&amp;docid=1Ts05d4371zRtM&amp;tbnid=7WLQdWBtMxVvbM:&amp;ved=0CAUQjRw&amp;url=http://www.countryfarm-lifestyles.com/cleaning-with-vinegar.html&amp;ei=x8OoU_GwBsONkwWbo4HQDA&amp;bvm=bv.69620078,d.dGI&amp;psig=AFQjCNESADVjV-XwLTzVPW6Noa3MI86ALA&amp;ust=1403655492137887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au/url?sa=i&amp;rct=j&amp;q=coffee&amp;source=images&amp;cd=&amp;cad=rja&amp;uact=8&amp;docid=HRsL6nXJ1JO2qM&amp;tbnid=b7MWVBCGNdpduM:&amp;ved=0CAUQjRw&amp;url=http://www.starbucks.com.au/Menu.php&amp;ei=psOoU9eFJcyWkQWT24HQDQ&amp;bvm=bv.69620078,d.dGI&amp;psig=AFQjCNHAyCyGvsd7h3m2oqbllJumCWyRWw&amp;ust=1403655460427993" TargetMode="External"/><Relationship Id="rId11" Type="http://schemas.openxmlformats.org/officeDocument/2006/relationships/image" Target="../media/image11.png"/><Relationship Id="rId5" Type="http://schemas.openxmlformats.org/officeDocument/2006/relationships/image" Target="../media/image8.jpeg"/><Relationship Id="rId10" Type="http://schemas.openxmlformats.org/officeDocument/2006/relationships/hyperlink" Target="http://www.google.com.au/url?sa=i&amp;rct=j&amp;q=toothpaste&amp;source=images&amp;cd=&amp;cad=rja&amp;uact=8&amp;docid=cNGQTGTBAyCGfM&amp;tbnid=xKo1-La7ZHEimM:&amp;ved=0CAUQjRw&amp;url=http://guardianlv.com/2014/02/toothpaste-poses-latest-threat-to-sochi-games-visitors/&amp;ei=VsSoU9XtMofgkAXdo4DADw&amp;bvm=bv.69620078,d.dGI&amp;psig=AFQjCNEfVK_4LWfRRK4jNiflHUpMYUcXXQ&amp;ust=1403655626822815" TargetMode="External"/><Relationship Id="rId4" Type="http://schemas.openxmlformats.org/officeDocument/2006/relationships/hyperlink" Target="http://www.google.com.au/url?sa=i&amp;rct=j&amp;q=lemon&amp;source=images&amp;cd=&amp;cad=rja&amp;uact=8&amp;docid=mHR8FXC1UcvEHM&amp;tbnid=xG2TYN2pOSWygM:&amp;ved=0CAUQjRw&amp;url=http://www.bite.co.nz/recipe/7231/Crunchy-Lemon-Muffins/&amp;ei=c8OoU_r5FsG3kAX-sIDYBA&amp;bvm=bv.69620078,d.dGI&amp;psig=AFQjCNGQyULL3Ig5PAby-rZf5XmunucyCA&amp;ust=1403655408426127" TargetMode="External"/><Relationship Id="rId9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com.au/url?sa=i&amp;rct=j&amp;q=&amp;esrc=s&amp;source=images&amp;cd=&amp;cad=rja&amp;uact=8&amp;docid=E1iwywdyAaekRM&amp;tbnid=oLfVqqW9dranFM:&amp;ved=0CAUQjRw&amp;url=http://www.wpclipart.com/science/atoms_molecules/atom/Atom_labeled_diagram.png.html&amp;ei=s-SnU9zzHom6lAWf94DoCw&amp;bvm=bv.69411363,d.dGI&amp;psig=AFQjCNFFePZ9qhTKEZOfRNSgg4rnm01hrg&amp;ust=1403598374491253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au/url?sa=i&amp;rct=j&amp;q=&amp;esrc=s&amp;source=images&amp;cd=&amp;cad=rja&amp;uact=8&amp;docid=iOda3UnCLDO2yM&amp;tbnid=yzmfrJuNRAaKHM:&amp;ved=0CAUQjRw&amp;url=http://www.dentistrytoday.com/todays-dental-news/6630-irish-teenagers-suffer-from-high-rates-of-tooth-decay&amp;ei=NDapU-PrB4unkAWcv4HQAw&amp;bvm=bv.69620078,d.dGI&amp;psig=AFQjCNF0SpCINPlYq_f5GCKlAu7NnLmjtA&amp;ust=1403684766941043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com.au/url?sa=i&amp;rct=j&amp;q=&amp;esrc=s&amp;source=images&amp;cd=&amp;cad=rja&amp;uact=8&amp;docid=1-wB6Gp9VSroUM&amp;tbnid=DSVPSoW-Y0ulmM:&amp;ved=0CAUQjRw&amp;url=http://www.daviddarling.info/encyclopedia/A/AE_acid_rain.html&amp;ei=-EOpU_GVBIPzkAX9r4C4BQ&amp;bvm=bv.69620078,d.dGI&amp;psig=AFQjCNH765ghNVxFOpacAyr5hcTtjU4A2A&amp;ust=1403688300346763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com.au/url?sa=i&amp;rct=j&amp;q=&amp;esrc=s&amp;source=images&amp;cd=&amp;cad=rja&amp;uact=8&amp;docid=niqiQyRT_8Hm-M&amp;tbnid=3Jyw4NVvozMbIM:&amp;ved=0CAUQjRw&amp;url=http://www.nature.com/scitable/blog/green-science/toxic_rain_the_effect_of&amp;ei=hkapU-H7Dc69kQXS-YD4DA&amp;bvm=bv.69620078,d.dGI&amp;psig=AFQjCNHO8NhgXqlGA6ldrOJ3MXL2_R-6gw&amp;ust=1403688942825861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au/url?sa=i&amp;rct=j&amp;q=&amp;esrc=s&amp;source=images&amp;cd=&amp;cad=rja&amp;uact=8&amp;docid=8hKIOU1jNMICiM&amp;tbnid=RD9q06ym96x05M:&amp;ved=0CAUQjRw&amp;url=http://redredredreddaoo60vot.blogspot.com/2011/05/cartoon-fish-and-chips.html&amp;ei=S0apU4OgNcellAWiq4H4Cg&amp;bvm=bv.69620078,d.dGI&amp;psig=AFQjCNEKVOqa3OubaH0WFmYAK-YXEWSgBA&amp;ust=1403688906171206" TargetMode="External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google.com.au/url?sa=i&amp;rct=j&amp;q=&amp;esrc=s&amp;source=images&amp;cd=&amp;cad=rja&amp;uact=8&amp;docid=OcBD7l7i9R3Q0M&amp;tbnid=5i_yel2t8A-49M:&amp;ved=0CAUQjRw&amp;url=http://xochi.info/art/svg/flowers/flower-aquarium-plants-xochi-info-twee-flowers/&amp;ei=50epU9K4LovHkQXVzoCwCA&amp;bvm=bv.69620078,d.dGI&amp;psig=AFQjCNHj74EARiNPqL_6rmneelv4020Gcw&amp;ust=140368930797936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google.com.au/url?sa=i&amp;rct=j&amp;q=&amp;esrc=s&amp;source=images&amp;cd=&amp;cad=rja&amp;uact=8&amp;docid=ilILgDw3uocGYM&amp;tbnid=gQOr7fj6_5ssjM:&amp;ved=0CAUQjRw&amp;url=http://www.ieplumbingservicesinc.com/water-heater/&amp;ei=gEupU5CxIYXnkgWCn4GIBQ&amp;bvm=bv.69620078,d.dGI&amp;psig=AFQjCNGuN98lE3KNhj47D9QsJt8ArJNqWA&amp;ust=140369023446383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image" Target="../media/image30.png"/><Relationship Id="rId4" Type="http://schemas.openxmlformats.org/officeDocument/2006/relationships/image" Target="../media/image29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google.com.au/url?sa=i&amp;rct=j&amp;q=&amp;esrc=s&amp;source=images&amp;cd=&amp;cad=rja&amp;uact=8&amp;docid=Uxe2SonH5KeJPM&amp;tbnid=G6WNNAGuW2nNVM:&amp;ved=0CAUQjRw&amp;url=http://homeschoolersresources.blogspot.com/2012/02/apologia-general-science-module-12.html&amp;ei=V06pU52oKcepkAXCnoDQCg&amp;bvm=bv.69620078,d.dGI&amp;psig=AFQjCNGT6u3SvRdCBomGiZzo1iGXZo4pKQ&amp;ust=140369096201524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40895" y="1052736"/>
            <a:ext cx="5470376" cy="3384375"/>
          </a:xfrm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rgbClr val="00B0F0"/>
                </a:solidFill>
              </a:rPr>
              <a:t>CHEMICAL REACTIONS</a:t>
            </a:r>
            <a:endParaRPr lang="en-AU" sz="6000" b="1" dirty="0">
              <a:solidFill>
                <a:srgbClr val="00B0F0"/>
              </a:solidFill>
            </a:endParaRPr>
          </a:p>
        </p:txBody>
      </p:sp>
      <p:pic>
        <p:nvPicPr>
          <p:cNvPr id="1026" name="Picture 2" descr="D:\Users\08844619\AppData\Local\Microsoft\Windows\Temporary Internet Files\Content.IE5\P1C3G11I\MC90035195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1844633" cy="301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\08844619\AppData\Local\Microsoft\Windows\Temporary Internet Files\Content.IE5\FCKOCMY4\MC90035196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645024"/>
            <a:ext cx="2592288" cy="293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42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408712" cy="850106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Chemical Reactions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925144"/>
          </a:xfrm>
        </p:spPr>
        <p:txBody>
          <a:bodyPr>
            <a:normAutofit/>
          </a:bodyPr>
          <a:lstStyle/>
          <a:p>
            <a:r>
              <a:rPr lang="en-AU" dirty="0" smtClean="0"/>
              <a:t>Occur when bonds between atoms break and new ones are formed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Reactants </a:t>
            </a:r>
            <a:r>
              <a:rPr lang="en-AU" dirty="0" smtClean="0">
                <a:sym typeface="Wingdings" panose="05000000000000000000" pitchFamily="2" charset="2"/>
              </a:rPr>
              <a:t> Products</a:t>
            </a:r>
            <a:endParaRPr lang="en-AU" dirty="0" smtClean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30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Conservation of Mass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320480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Matter cannot be created or destroyed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b="1" i="1" dirty="0" smtClean="0"/>
              <a:t>Law of Conservation of Mass:</a:t>
            </a:r>
            <a:r>
              <a:rPr lang="en-AU" dirty="0" smtClean="0"/>
              <a:t> mass of the reactants is equal to the mass of the products</a:t>
            </a:r>
          </a:p>
          <a:p>
            <a:endParaRPr lang="en-AU" dirty="0"/>
          </a:p>
          <a:p>
            <a:r>
              <a:rPr lang="en-AU" dirty="0" smtClean="0"/>
              <a:t>i.e. all atoms present at the beginning of the reaction are present at the end of the reaction (and in the same proportion) </a:t>
            </a:r>
          </a:p>
          <a:p>
            <a:endParaRPr lang="en-AU" b="1" i="1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8812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rgbClr val="FF9900"/>
                </a:solidFill>
              </a:rPr>
              <a:t>Endothermic &amp; Exothermic Reactions</a:t>
            </a:r>
            <a:endParaRPr lang="en-AU" b="1" dirty="0">
              <a:solidFill>
                <a:srgbClr val="FF99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192295"/>
              </p:ext>
            </p:extLst>
          </p:nvPr>
        </p:nvGraphicFramePr>
        <p:xfrm>
          <a:off x="395536" y="1484784"/>
          <a:ext cx="8424936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248472"/>
              </a:tblGrid>
              <a:tr h="1078916">
                <a:tc>
                  <a:txBody>
                    <a:bodyPr/>
                    <a:lstStyle/>
                    <a:p>
                      <a:pPr algn="ctr"/>
                      <a:r>
                        <a:rPr lang="en-AU" sz="3600" dirty="0" smtClean="0"/>
                        <a:t>ENDOTHERMIC</a:t>
                      </a:r>
                      <a:endParaRPr lang="en-A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600" dirty="0" smtClean="0"/>
                        <a:t>EXOTHERMIC</a:t>
                      </a:r>
                      <a:endParaRPr lang="en-AU" sz="3600" dirty="0"/>
                    </a:p>
                  </a:txBody>
                  <a:tcPr/>
                </a:tc>
              </a:tr>
              <a:tr h="1125916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Absorb</a:t>
                      </a:r>
                      <a:r>
                        <a:rPr lang="en-AU" sz="2800" baseline="0" dirty="0" smtClean="0"/>
                        <a:t> energy from surroundings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Release</a:t>
                      </a:r>
                      <a:r>
                        <a:rPr lang="en-AU" sz="2800" baseline="0" dirty="0" smtClean="0"/>
                        <a:t> energy</a:t>
                      </a:r>
                      <a:endParaRPr lang="en-AU" sz="2800" dirty="0"/>
                    </a:p>
                  </a:txBody>
                  <a:tcPr/>
                </a:tc>
              </a:tr>
              <a:tr h="1125916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More energy at end</a:t>
                      </a:r>
                      <a:r>
                        <a:rPr lang="en-AU" sz="2800" baseline="0" dirty="0" smtClean="0"/>
                        <a:t> of reaction than at end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More energy at start of reaction than at end</a:t>
                      </a:r>
                      <a:endParaRPr lang="en-AU" sz="2800" dirty="0"/>
                    </a:p>
                  </a:txBody>
                  <a:tcPr/>
                </a:tc>
              </a:tr>
              <a:tr h="1565796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E.g. instant ice packs, photosynthesis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E.g. portable hand warmers,</a:t>
                      </a:r>
                      <a:r>
                        <a:rPr lang="en-AU" sz="2800" baseline="0" dirty="0" smtClean="0"/>
                        <a:t> airbags, dynamite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08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Acids &amp; Bases: Characteristics</a:t>
            </a:r>
            <a:endParaRPr lang="en-AU" b="1" dirty="0">
              <a:solidFill>
                <a:srgbClr val="FF99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577649"/>
              </p:ext>
            </p:extLst>
          </p:nvPr>
        </p:nvGraphicFramePr>
        <p:xfrm>
          <a:off x="395536" y="1484784"/>
          <a:ext cx="8424936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24847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AU" sz="3600" dirty="0" smtClean="0"/>
                        <a:t>ACIDS</a:t>
                      </a:r>
                      <a:endParaRPr lang="en-A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600" dirty="0" smtClean="0"/>
                        <a:t>BASES</a:t>
                      </a:r>
                      <a:endParaRPr lang="en-AU" sz="36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Corrosive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Can</a:t>
                      </a:r>
                      <a:r>
                        <a:rPr lang="en-AU" sz="2800" baseline="0" dirty="0" smtClean="0"/>
                        <a:t> be corrosive</a:t>
                      </a:r>
                      <a:endParaRPr lang="en-AU" sz="28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Sour taste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Bitter</a:t>
                      </a:r>
                      <a:r>
                        <a:rPr lang="en-AU" sz="2800" baseline="0" dirty="0" smtClean="0"/>
                        <a:t> taste</a:t>
                      </a:r>
                      <a:endParaRPr lang="en-AU" sz="2800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Slippery or soapy to touch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3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427" y="3588260"/>
            <a:ext cx="2199783" cy="293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5688" y="219075"/>
            <a:ext cx="3916957" cy="850106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Acids or Bases?</a:t>
            </a:r>
            <a:endParaRPr lang="en-AU" b="1" dirty="0">
              <a:solidFill>
                <a:srgbClr val="FF9900"/>
              </a:solidFill>
            </a:endParaRPr>
          </a:p>
        </p:txBody>
      </p:sp>
      <p:pic>
        <p:nvPicPr>
          <p:cNvPr id="3077" name="Picture 5" descr="http://www.bite.co.nz/images/recipes/Generic_Lemon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4831"/>
            <a:ext cx="2707779" cy="180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www.starbucks.com.au/imagecache/bestfit/750x750/_files/Beverages/brewed_coffe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607" y="264042"/>
            <a:ext cx="2106763" cy="210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9" descr="data:image/jpeg;base64,/9j/4AAQSkZJRgABAQAAAQABAAD/2wCEAAkGBxQQEBAPEBQUFRAXFRQUEBQSFBAVFBQVFBQWFxQUFBQYHSggGB0lGxQVIT0iJSk3Li4uGCIzODMsNygtLisBCgoKDg0OGxAQGzAkHyQwLDQvMSw3Li02LCssLCwsMiwrLCw0LCwrLCwsLC8vLCwsKywsLCwvLCwsLCwsLCwsLP/AABEIAQcAwAMBIgACEQEDEQH/xAAbAAEAAgMBAQAAAAAAAAAAAAAABQYBBAcDAv/EAEQQAAIBAgMEBgUHCwMFAAAAAAECAAMRBBIhBQYxQRMiUWFxkSMygaGxBxQVUnKywRYkNEJic4KSosLRM1PwQ6PS4eL/xAAZAQEBAQEBAQAAAAAAAAAAAAAAAQIEAwX/xAAqEQEAAgIBAwIFBAMAAAAAAAAAAQIDEQQSITFBYQUTUaHwFCJxkUKB8f/aAAwDAQACEQMRAD8A7jERAREQEREBERAREiduVmXIqkgG97acIEreLyBwqluZ8zNv5v4++BKRICu7U9VJ8z8JPLAzERAREQEREBERAREQEREBERAREQEREBIPeBuvTHcx+EnJBb1LlpdMD1l0A0sb66+UD02cskSNJE7IV2UZmIOUHQJYHmOE3KFNze9Q8NOqg/CE20tqaAybw7XRT2gHzEq2NqN0iK7nIzWawUEa68uy8tVJMoCjgAAPZBD7iIhSIiAiIgIiICIiAiIgIiICIiAiIgYvKFvdvCGxKYRLMB69tbt9UewHzk1vpvEMFQNj6Vgcg7BbVjOe7l7DxFarUxVVbENZc99SwBJt4MJJlJXvB4rEn1aK2toc4v8AGbT4jEC/ox4F1/zJHBUsqgHjK7tyvVBqEK2XgOHnLudIjds4msVzFFXU26xbVfgf8yz7p7ZGJo2Yjpqdlqj2dV/A28wZT9mLUqYbE5rsAwK9oawvp2EfdmhgKlbCuuKRT1NKiH/qUr9ZfEWuD2+2Taw65E1dnY5K9JK1I5kcXU/gewg3Hsm1KpERAREQEREBERAREQEREBERATT2pj1w9J61Q2VR7SeSjvM2zKJtnEfPsYKCn0FBuv2NU5n+G3/LwkoP5jU2hi0auOq/pHXktJCAE7szWXv6xnTMLhwige0+J1J87yJ3dwnVauRY1SGUfVpKMtFf5bt4uZOiIhC08qtEMLET2MxNCNobPFNmKjqsNR3jgfwnjjcECDpJi08qiXEgpuxq5wGIakf0SqbjspVCQL/ZP4jvl7BlZ2vgA6kEAjsPA9x+E2N1doF0ag5JqUrAE8Xpn1GPfxB71k8NJ+IiAiIgIiICIiAiIgIiICImDAid6dp/NcLWrfrAWTvZtB/n2SqbDwJp4V7k56pSjfmHrECq1+7P/wBue3yjYnNVwmG/VzdNV7lQkj7pHtkls2n1MBfQnNiGB7TTLHyasPKWPDM+ViooAABwFgPAaCegmFE+1hWJgz6mDAKJjLPoTHOBpYqlcSoYmscJjaNXghur96sbHyJU+wy71VlS3ywmalnHrIQw8ODf0kySLmpvPqRW7GM6bC0n5hQreK6SVhSIiAiIgIiICIiAiIgJiZiBzjejCPicbWCqbIFp8eN1Q+7Mx9kuCUPSUiFJVUdbi1lzGmdfYkiwPzvEfvP7FlhocJr0Z9XsJkGYiQZvBmIhWQZgmIgYeRG1KeZWB5iSxkdj+BlRGbgsRTrU2FitQkDsDFrC/PRRLVK3uuPS4nwp/F5ZJloiIgIiICIiAiIgIiICIiBVrfndf7Y+4ssFDhIPE2GLq/wn+gSZw9S4mmZbEQJm0gxMxEbGIMzFo2PkyOxw0MkWkbj6osR/iVWluyPTYj7NP4vLJK9uyPSYg/ux9+WGZUiIgIiICIiAiIgIiICIiBV8f+l1P4PuiS+F4SG2m4GKqk8gn3RN3Y+MFakHGhK9YcSpMbTbZxm1UpA3Oo/5r2SJXbdWv+joWHaoJH8xsvvkdiFVWxNapSNc0qJq06JYBWKFg+hFi2i6m9ryMff1mxGw6lN6S4XFAjE0QVNSm7KQmvELnIHAer3zmnryf5aj28vWOmvptalwOKcXZsvdnUfBT8Zn6Jrf7pv+8/8Aicz3dcVdq4jDY2ttCpXp45loZK1Y4dKauWpGqOAvlAseMbZxhp1N7DmYWFAIQT1c9vV7NTfSSOPX1mf7lfmT7OlnB4pNVYt3ZkP3gvxnwNt1KRArrl+0Ct/AnQ+c5zufvBiK1bY2zS9RK1GrihjQHYFqdGmGpipr1gcwGvZJ6tvNjMNtKjsyqcPjlrP11pIy1MNSZhdqo1WwVr68QsnybR3paf8Afc64nzC37S3gSnh6lbmq3ynmeXvnMsVtnEoUxVRjYsoyHNqrAkMBwsQD36Sf3i2aar4rD4e4RRmVBfLmULcKOQvm0lWx1ZKlAUbMahyhVJqGzDqCzEWsATp32n0+DMXxzNo77mJcHL3W9emfd1TdRrmse0Uz55pY5Wtz0y9KvYtIeQYSyznl0wREQpERAREQEREBERATBmZgwOa794gri3VSc5prYXABFreep8pqbobaakwUJemAi1GLrpdbqesbnS3lNf5TsTbGsoAzCkhvqSAcw4ez4zT3UoqaqioqsjNQNmAK3OenbXQ2NRfdOTJMxdz1jqzalfcBXFTFoVsbrVzi4Poyq3vbh1wo9pnNsJ8njdHtXC0KGXF0cVSfAYlwVVqQZG6MVDoQq3Pj22nT6wWggFAU6eZlDZVUEjhpyvrzvINN7GR2AJY3y5WDdUhstyzEC17i/DSYvyK4bdNt7nv2d0U643DzG5WO+d4rF0MamE+ciicQtOkKrZ6dPK1mcADrF9QOc9NrfJr84+kr4kg400Ok9GDk6C1rdbW9puYfehmt0hK3F/WpD9ZFPI/WJ/hM+l2+zNlUtxcC1RCer0ljbJw9Hx5ZhL+rp09WpZ6e+to3a+42Ip4zGbS2fUpriKuHFOiHuClUmmKjgkEaohtcaGZ+S3Zj4U16WIwdSniiM+IxdSotQYlix9RuNuJt7Te8+qW+bGxBex+sEPYewfqsDrNyltV6tQnOwbmmV0sFJUlSCVOoPE8p5z8Qp6VlqMW/WGl9KDCYjEGqpzEnmt9STzPA3vKPgsNVfEK+W/pOmNjcBS9zblznWcDiUq0lZnSowHWIym3O2nCUbEba+bUqlRcvSuzOMwuAiKCTbvPVnXx81+P+2PExP593PyqYsleq3muvC+bsevX8Kf8AfLDKvuXiOlD1eGenRe3ZmBNvfLRPZYncEREKREQEREBERAREQEwZmYMDivyoV+i2rnYEqaVJSRwHrGxHn74weINKiAmXQtlHPMgFRDn7ygE9PlVwbNtJHC3XJSB48i97juBvc/jIzE4rM9SwynOGAvfjbreBBvblwnz+VMxaNOr4dx4yWyTMeI7fyY/aeJq1GxFJ6YRMQtC7BWc1GvlzXBKpdWsAQNOZuTt4avWYI2XDPUqVnomq7lg1ZTmaygBVXUHsu1+ciqDVMNUxTJSerRrBjTKKWCVlcPTLW9VkbOLd/MT22VUyYfD0WpYnMmIasxFAkZWpqmVSSLnqDzntfFjyxE2h8Wc+THMxEpX6SxiGorVEosjBHQU0DAsTYjqm44m9/jNnEYjGip0HzgtVzBCiEE3Zc3NQLWtc8riaBx1SpQWjUo1S6lAtXo3zmkmayOOZFxb2i8la21W+cHELSxDDNdKb07KAaa06nWW51C6eMx8rHHaI7OK2a1p3N7fdDYvaddVz9NRqrexBVGPA2IBUXGh1Gk96+LxbVqeFUJh8Q6ir0iF7OhR6mUrYjXM5PeCJ5plREpjDYhgtQPnNBekyqvVpggajMASbjwnpR2hUz4OtUwuKatQFVWZKOVXWoGygDLplzHzivHxR309sXIza1N59EdgcfXw1daL1M/SUg1N7knLUTMup61iNMp4Gx5SI2tWq1ekVFZjUfKluVNTcW7r6yYxNF6tZcVUpPScIBU6SwNSqqFFdafFRlAJvpcacZ6pslbrVSoQwQWF9DcdYWtxsfcJ58jNXFaH1uFwrcnHMTPbf2dP3Lo9GHp/Up0U/lVh+EtEp3yeVC1Opc3ICrc8dGcS4zvpbqrEt2p0TNfoRETTJERAREQEREBERAREQKht63zmrm0XoxmP7OU3905Fj6LLh3rlmIa/Qj1bIPUJHhbjOrb2Vujq137KQP9JnMt6r1FRVcAFcxA1yg8Bbt4RMVj91nbw4vbdards5qVXZ4ezdM7CnRalpUJqgVBY24C7nXSwM1MCrq6CsamdQRiEz1L0wQGSpUW9lJuNASBccNZvfJFpS6F7MyL1Tb6jFTbs6rqJ0f5oly2RczCzHKtyOwnmJzVpGTD079nJmxzTPtUaOEGQMEv4s730J7dNQJ9JRBFujUmxtodT1tTpqBYdnGStXYr07/N2GQ3vSctYX+o41Ua8LH2TRXZFW1hRUH63TsPeBf3T50cbkU7eXt14p8xppYrBoEzvTUKL3Ymxtc8vC0rVXZjVnanTQiqWzlODLRBChlzdVb3BI9bXThY9Ew+xSzipiWDkaqgBFNSOBIOrEdp8uclqmGVr3A1Fieduy86uJxb0tN7z3+jxzWi8dMdoc5210ZwdFKdPoic+dSvWV0HREN2m7HXn7ZFVlWgMpFrLw1te2hBPKWDfX/WyroVFPzZi59yCVvam1Fq1FRQejKtmYgjiLadonLyaRlyWhqnLnjWrrxrvH8rp8nI9Ex7VVv5mcj4y5yrbmADMF0Ap0gB2AA2lpn18carEM3v12m31IiJtkiIgIiICIiAiIgIiIFK3qw3S1q9L69HL7WUge+clw9AtTcX9MuVbcRpo5M7Ftg/nh+yn4zjru1CvXTgy1KqHwDn4ixnPyt9MPtfBdTa9Z9YWf5J6hpVzTY6lmB48HB7f2kWdexeGFVCh4XB8iD+E4duliejxYb9nN7abK3wBndx7pji231R+d3J8R49cGXpr40ruKwC0NCarhkAOuoFIqbKfrHs7j2TTQLwIrklvWYKMpClcxsOqLZT/DeSe0MAS7elqrnubqCQt7CwsdP/fKeL4a9uvXvougIPVULmFzoed+Gp0nW+dowmx1qqameqpZiSLroRcE6jgQzad8sCiygE3IAue3vkZsnAFW6Qu/DLlYEcuWp0/G8k6rWBY8ACT7IVyffvbK0azu1+tVcC3ZSppT+ObzlRG1AwA5lRTXThmYWt5yS3lopiKqBy+ZVVrJrriHeoSRlPIpzkamzCalEKDl4nMOJym4AtOGuONdX1cPL6vmTMeHYdy/1rG/o6ViOB0OolqlX3QTK1RRyp0hbwuJZxO2PDtr4ZiIlaIiICIiAiIgIiICIiBUdtfph+wn4yrb17l1MTU+c4UoKjAdKjkrmIAAdW7bCxB7BLRtn9Ob93T/ALpMYSmLCLVi0alvFmvht1Vnu55u/uFiEqJWrFFy36inMzXBBBI0A1lup7CcADPXA5fnNaWJRPsNPL9NRvLy8mWd2lWm2FV5Vqw8a1U/jPn6Ar/79T2vVP8AdLRmmM0z+kp7/wByx8+35EK2mwKvOqx8Wqf+U9RsZ7WOVvHMfiZP5jF4jiY4/wCyk5rSou09zGLPWRjnZlBSyhVUKEGUnsCjjPLA7v5GzVMwCeoCdGPb4f5l9YTQxtMWM38mN+zn6I3tpbr/AOrX+ynxaWWVbYD2xTr9amf6WH+ZaBPR6wzERCkREBERAREQEREBETBgVLbgtjvGmh97j8JMYQ6CRm8tIjE0HHNGXT9lr/3GSOCOglhmW8J9T5WfQlQmYIiXYxEyBBED4M08adDN0zSxfjIiD2S1sdTHalT4Ay4iVjYmEvijUuCFQ8O1yB+BlomW4IiIUiIgIiICIiAiIgIiIEdtrDZ6eZfXTrL8GHlITZe1qb3Ctcg2OhGvtlrMisVsClUN+spvfqMQPI6TM79DT4O06Y4sJ9LtVOVz7JHVNyqJYOGcN/Dr4i1jPr8kKd75zftyi/xjdk0kjtNewz5+k17DNT8mF4dI3kR8Gj8ll09I+n7db32fWN2NNz6TUcbzD7VTib28DNJ91QTfpX7NGqW8s806u4dJjcuxPO4J+LGN2NJgbWpEXzrf2yO2ltBbE5ly243nnS3EoLzI+ylIHzsTN7C7q0EIYh31Bs7sUJHAlBZSfES7smm1sDC5KeY8XOb2W6vxkpMATMrRERAREQEREBERAREQEREBERAREQEREBERAREQEREBERAREQEREBERAREQEREBERAREQEREBERAREQEREBERAREQERED//2Q=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53975" y="-1600200"/>
            <a:ext cx="24384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11" descr="data:image/jpeg;base64,/9j/4AAQSkZJRgABAQAAAQABAAD/2wCEAAkGBxQQEBAPEBQUFRAXFRQUEBQSFBAVFBQVFBQWFxQUFBQYHSggGB0lGxQVIT0iJSk3Li4uGCIzODMsNygtLisBCgoKDg0OGxAQGzAkHyQwLDQvMSw3Li02LCssLCwsMiwrLCw0LCwrLCwsLC8vLCwsKywsLCwvLCwsLCwsLCwsLP/AABEIAQcAwAMBIgACEQEDEQH/xAAbAAEAAgMBAQAAAAAAAAAAAAAABQYBBAcDAv/EAEQQAAIBAgMEBgUHCwMFAAAAAAECAAMRBBIhBQYxQRMiUWFxkSMygaGxBxQVUnKywRYkNEJic4KSosLRM1PwQ6PS4eL/xAAZAQEBAQEBAQAAAAAAAAAAAAAAAQIEAwX/xAAqEQEAAgIBAwIFBAMAAAAAAAAAAQIDEQQSITFBYQUTUaHwFCJxkUKB8f/aAAwDAQACEQMRAD8A7jERAREQEREBERAREiduVmXIqkgG97acIEreLyBwqluZ8zNv5v4++BKRICu7U9VJ8z8JPLAzERAREQEREBERAREQEREBERAREQEREBIPeBuvTHcx+EnJBb1LlpdMD1l0A0sb66+UD02cskSNJE7IV2UZmIOUHQJYHmOE3KFNze9Q8NOqg/CE20tqaAybw7XRT2gHzEq2NqN0iK7nIzWawUEa68uy8tVJMoCjgAAPZBD7iIhSIiAiIgIiICIiAiIgIiICIiAiIgYvKFvdvCGxKYRLMB69tbt9UewHzk1vpvEMFQNj6Vgcg7BbVjOe7l7DxFarUxVVbENZc99SwBJt4MJJlJXvB4rEn1aK2toc4v8AGbT4jEC/ox4F1/zJHBUsqgHjK7tyvVBqEK2XgOHnLudIjds4msVzFFXU26xbVfgf8yz7p7ZGJo2Yjpqdlqj2dV/A28wZT9mLUqYbE5rsAwK9oawvp2EfdmhgKlbCuuKRT1NKiH/qUr9ZfEWuD2+2Taw65E1dnY5K9JK1I5kcXU/gewg3Hsm1KpERAREQEREBERAREQEREBERATT2pj1w9J61Q2VR7SeSjvM2zKJtnEfPsYKCn0FBuv2NU5n+G3/LwkoP5jU2hi0auOq/pHXktJCAE7szWXv6xnTMLhwige0+J1J87yJ3dwnVauRY1SGUfVpKMtFf5bt4uZOiIhC08qtEMLET2MxNCNobPFNmKjqsNR3jgfwnjjcECDpJi08qiXEgpuxq5wGIakf0SqbjspVCQL/ZP4jvl7BlZ2vgA6kEAjsPA9x+E2N1doF0ag5JqUrAE8Xpn1GPfxB71k8NJ+IiAiIgIiICIiAiIgIiICImDAid6dp/NcLWrfrAWTvZtB/n2SqbDwJp4V7k56pSjfmHrECq1+7P/wBue3yjYnNVwmG/VzdNV7lQkj7pHtkls2n1MBfQnNiGB7TTLHyasPKWPDM+ViooAABwFgPAaCegmFE+1hWJgz6mDAKJjLPoTHOBpYqlcSoYmscJjaNXghur96sbHyJU+wy71VlS3ywmalnHrIQw8ODf0kySLmpvPqRW7GM6bC0n5hQreK6SVhSIiAiIgIiICIiAiIgJiZiBzjejCPicbWCqbIFp8eN1Q+7Mx9kuCUPSUiFJVUdbi1lzGmdfYkiwPzvEfvP7FlhocJr0Z9XsJkGYiQZvBmIhWQZgmIgYeRG1KeZWB5iSxkdj+BlRGbgsRTrU2FitQkDsDFrC/PRRLVK3uuPS4nwp/F5ZJloiIgIiICIiAiIgIiICIiBVrfndf7Y+4ssFDhIPE2GLq/wn+gSZw9S4mmZbEQJm0gxMxEbGIMzFo2PkyOxw0MkWkbj6osR/iVWluyPTYj7NP4vLJK9uyPSYg/ux9+WGZUiIgIiICIiAiIgIiICIiBV8f+l1P4PuiS+F4SG2m4GKqk8gn3RN3Y+MFakHGhK9YcSpMbTbZxm1UpA3Oo/5r2SJXbdWv+joWHaoJH8xsvvkdiFVWxNapSNc0qJq06JYBWKFg+hFi2i6m9ryMff1mxGw6lN6S4XFAjE0QVNSm7KQmvELnIHAer3zmnryf5aj28vWOmvptalwOKcXZsvdnUfBT8Zn6Jrf7pv+8/8Aicz3dcVdq4jDY2ttCpXp45loZK1Y4dKauWpGqOAvlAseMbZxhp1N7DmYWFAIQT1c9vV7NTfSSOPX1mf7lfmT7OlnB4pNVYt3ZkP3gvxnwNt1KRArrl+0Ct/AnQ+c5zufvBiK1bY2zS9RK1GrihjQHYFqdGmGpipr1gcwGvZJ6tvNjMNtKjsyqcPjlrP11pIy1MNSZhdqo1WwVr68QsnybR3paf8Afc64nzC37S3gSnh6lbmq3ynmeXvnMsVtnEoUxVRjYsoyHNqrAkMBwsQD36Sf3i2aar4rD4e4RRmVBfLmULcKOQvm0lWx1ZKlAUbMahyhVJqGzDqCzEWsATp32n0+DMXxzNo77mJcHL3W9emfd1TdRrmse0Uz55pY5Wtz0y9KvYtIeQYSyznl0wREQpERAREQEREBERATBmZgwOa794gri3VSc5prYXABFreep8pqbobaakwUJemAi1GLrpdbqesbnS3lNf5TsTbGsoAzCkhvqSAcw4ez4zT3UoqaqioqsjNQNmAK3OenbXQ2NRfdOTJMxdz1jqzalfcBXFTFoVsbrVzi4Poyq3vbh1wo9pnNsJ8njdHtXC0KGXF0cVSfAYlwVVqQZG6MVDoQq3Pj22nT6wWggFAU6eZlDZVUEjhpyvrzvINN7GR2AJY3y5WDdUhstyzEC17i/DSYvyK4bdNt7nv2d0U643DzG5WO+d4rF0MamE+ciicQtOkKrZ6dPK1mcADrF9QOc9NrfJr84+kr4kg400Ok9GDk6C1rdbW9puYfehmt0hK3F/WpD9ZFPI/WJ/hM+l2+zNlUtxcC1RCer0ljbJw9Hx5ZhL+rp09WpZ6e+to3a+42Ip4zGbS2fUpriKuHFOiHuClUmmKjgkEaohtcaGZ+S3Zj4U16WIwdSniiM+IxdSotQYlix9RuNuJt7Te8+qW+bGxBex+sEPYewfqsDrNyltV6tQnOwbmmV0sFJUlSCVOoPE8p5z8Qp6VlqMW/WGl9KDCYjEGqpzEnmt9STzPA3vKPgsNVfEK+W/pOmNjcBS9zblznWcDiUq0lZnSowHWIym3O2nCUbEba+bUqlRcvSuzOMwuAiKCTbvPVnXx81+P+2PExP593PyqYsleq3muvC+bsevX8Kf8AfLDKvuXiOlD1eGenRe3ZmBNvfLRPZYncEREKREQEREBERAREQEwZmYMDivyoV+i2rnYEqaVJSRwHrGxHn74weINKiAmXQtlHPMgFRDn7ygE9PlVwbNtJHC3XJSB48i97juBvc/jIzE4rM9SwynOGAvfjbreBBvblwnz+VMxaNOr4dx4yWyTMeI7fyY/aeJq1GxFJ6YRMQtC7BWc1GvlzXBKpdWsAQNOZuTt4avWYI2XDPUqVnomq7lg1ZTmaygBVXUHsu1+ciqDVMNUxTJSerRrBjTKKWCVlcPTLW9VkbOLd/MT22VUyYfD0WpYnMmIasxFAkZWpqmVSSLnqDzntfFjyxE2h8Wc+THMxEpX6SxiGorVEosjBHQU0DAsTYjqm44m9/jNnEYjGip0HzgtVzBCiEE3Zc3NQLWtc8riaBx1SpQWjUo1S6lAtXo3zmkmayOOZFxb2i8la21W+cHELSxDDNdKb07KAaa06nWW51C6eMx8rHHaI7OK2a1p3N7fdDYvaddVz9NRqrexBVGPA2IBUXGh1Gk96+LxbVqeFUJh8Q6ir0iF7OhR6mUrYjXM5PeCJ5plREpjDYhgtQPnNBekyqvVpggajMASbjwnpR2hUz4OtUwuKatQFVWZKOVXWoGygDLplzHzivHxR309sXIza1N59EdgcfXw1daL1M/SUg1N7knLUTMup61iNMp4Gx5SI2tWq1ekVFZjUfKluVNTcW7r6yYxNF6tZcVUpPScIBU6SwNSqqFFdafFRlAJvpcacZ6pslbrVSoQwQWF9DcdYWtxsfcJ58jNXFaH1uFwrcnHMTPbf2dP3Lo9GHp/Up0U/lVh+EtEp3yeVC1Opc3ICrc8dGcS4zvpbqrEt2p0TNfoRETTJERAREQEREBERAREQKht63zmrm0XoxmP7OU3905Fj6LLh3rlmIa/Qj1bIPUJHhbjOrb2Vujq137KQP9JnMt6r1FRVcAFcxA1yg8Bbt4RMVj91nbw4vbdards5qVXZ4ezdM7CnRalpUJqgVBY24C7nXSwM1MCrq6CsamdQRiEz1L0wQGSpUW9lJuNASBccNZvfJFpS6F7MyL1Tb6jFTbs6rqJ0f5oly2RczCzHKtyOwnmJzVpGTD079nJmxzTPtUaOEGQMEv4s730J7dNQJ9JRBFujUmxtodT1tTpqBYdnGStXYr07/N2GQ3vSctYX+o41Ua8LH2TRXZFW1hRUH63TsPeBf3T50cbkU7eXt14p8xppYrBoEzvTUKL3Ymxtc8vC0rVXZjVnanTQiqWzlODLRBChlzdVb3BI9bXThY9Ew+xSzipiWDkaqgBFNSOBIOrEdp8uclqmGVr3A1Fieduy86uJxb0tN7z3+jxzWi8dMdoc5210ZwdFKdPoic+dSvWV0HREN2m7HXn7ZFVlWgMpFrLw1te2hBPKWDfX/WyroVFPzZi59yCVvam1Fq1FRQejKtmYgjiLadonLyaRlyWhqnLnjWrrxrvH8rp8nI9Ex7VVv5mcj4y5yrbmADMF0Ap0gB2AA2lpn18carEM3v12m31IiJtkiIgIiICIiAiIgIiIFK3qw3S1q9L69HL7WUge+clw9AtTcX9MuVbcRpo5M7Ftg/nh+yn4zjru1CvXTgy1KqHwDn4ixnPyt9MPtfBdTa9Z9YWf5J6hpVzTY6lmB48HB7f2kWdexeGFVCh4XB8iD+E4duliejxYb9nN7abK3wBndx7pji231R+d3J8R49cGXpr40ruKwC0NCarhkAOuoFIqbKfrHs7j2TTQLwIrklvWYKMpClcxsOqLZT/DeSe0MAS7elqrnubqCQt7CwsdP/fKeL4a9uvXvougIPVULmFzoed+Gp0nW+dowmx1qqameqpZiSLroRcE6jgQzad8sCiygE3IAue3vkZsnAFW6Qu/DLlYEcuWp0/G8k6rWBY8ACT7IVyffvbK0azu1+tVcC3ZSppT+ObzlRG1AwA5lRTXThmYWt5yS3lopiKqBy+ZVVrJrriHeoSRlPIpzkamzCalEKDl4nMOJym4AtOGuONdX1cPL6vmTMeHYdy/1rG/o6ViOB0OolqlX3QTK1RRyp0hbwuJZxO2PDtr4ZiIlaIiICIiAiIgIiICIiBUdtfph+wn4yrb17l1MTU+c4UoKjAdKjkrmIAAdW7bCxB7BLRtn9Ob93T/ALpMYSmLCLVi0alvFmvht1Vnu55u/uFiEqJWrFFy36inMzXBBBI0A1lup7CcADPXA5fnNaWJRPsNPL9NRvLy8mWd2lWm2FV5Vqw8a1U/jPn6Ar/79T2vVP8AdLRmmM0z+kp7/wByx8+35EK2mwKvOqx8Wqf+U9RsZ7WOVvHMfiZP5jF4jiY4/wCyk5rSou09zGLPWRjnZlBSyhVUKEGUnsCjjPLA7v5GzVMwCeoCdGPb4f5l9YTQxtMWM38mN+zn6I3tpbr/AOrX+ynxaWWVbYD2xTr9amf6WH+ZaBPR6wzERCkREBERAREQEREBETBgVLbgtjvGmh97j8JMYQ6CRm8tIjE0HHNGXT9lr/3GSOCOglhmW8J9T5WfQlQmYIiXYxEyBBED4M08adDN0zSxfjIiD2S1sdTHalT4Ay4iVjYmEvijUuCFQ8O1yB+BlomW4IiIUiIgIiICIiAiIgIiIEdtrDZ6eZfXTrL8GHlITZe1qb3Ctcg2OhGvtlrMisVsClUN+spvfqMQPI6TM79DT4O06Y4sJ9LtVOVz7JHVNyqJYOGcN/Dr4i1jPr8kKd75zftyi/xjdk0kjtNewz5+k17DNT8mF4dI3kR8Gj8ll09I+n7db32fWN2NNz6TUcbzD7VTib28DNJ91QTfpX7NGqW8s806u4dJjcuxPO4J+LGN2NJgbWpEXzrf2yO2ltBbE5ly243nnS3EoLzI+ylIHzsTN7C7q0EIYh31Bs7sUJHAlBZSfES7smm1sDC5KeY8XOb2W6vxkpMATMrRERAREQEREBERAREQEREBERAREQEREBERAREQEREBERAREQEREBERAREQEREBERAREQEREBERAREQEREBERAREQERED//2Q=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206375" y="-1447800"/>
            <a:ext cx="24384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085" name="Picture 13" descr="http://www.countryfarm-lifestyles.com/images/vinegar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43" y="3429000"/>
            <a:ext cx="2376264" cy="324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5" descr="data:image/jpeg;base64,/9j/4AAQSkZJRgABAQAAAQABAAD/2wCEAAkGBxQSEhQUEBQUFBUVFBQVFBQUFBQUFBQUFBQWFhQVFBUYHCggGBolHBQUITEhJSkrLi4uFx8zODMsNygtLisBCgoKDg0OGxAQGiwkICQsLCwsLCwsLCwsLCwsLCwsLCwsLCwsLCwsLCwsLCwsLCwsLCwsLCwsLCwsLCwsLCwsLP/AABEIAMIBAwMBIgACEQEDEQH/xAAbAAABBQEBAAAAAAAAAAAAAAAEAAECAwUGB//EADwQAAIBAgQEAwUGBAUFAAAAAAABAgMRBAUSIRMxQVFhcZEGIoGhsRQyQlLB0RUj4fBicoKSsgczosLx/8QAGgEAAgMBAQAAAAAAAAAAAAAAAAECAwQFBv/EACkRAAICAgICAQIGAwAAAAAAAAABAhEDEgQhMUFREyIFQmFxkfAUIzL/2gAMAwEAAhEDEQA/AO1oQLuGSw9Mv0FKIsH0DqJe6YtAwKHAbQE6BuGFgD6BaAjQLQFgD6BaAjQLQFjBtAzgFcMbhhYAugbQFOmLQOwBdA2gKcCLgFgDaBtATwxuGAA2gi4BTpjOmOwBXAWkIcBtAADuA2kIcCOgYihxG0l+kbQAA7iLSF0sO5OyNLD5fbfTfz/YTlQUYXDfYg4ncUMUo7OOnyLMVhKVeNpxTvykufwYlOx6nAygVSgH57lFTDPUm5U3yl1XgzKWM77+RMiO4CH+1Q7iCxHWUKWxcqYRTpbE+GUImCcMXDC+GLhjAE4YuGF8MXDAYJwxcML4YuGAAnDFwwzhi4YAB8MbhhnDFwwAC4QuEG8MbhjAC4Y3DDeGNwwsAF0xuGHOkRdMLACdMbhhrpkXTCwAnTI8MO4RKnhJS5IdgZzpkeGa9TLZLsymrgZR5r03CxUZjpkqWHcnZBk6DXNMJw1HStxOVIdE8Nh1FbF0mSjG62KpsrsZGTI0a2h2f3Xz8H3Q0pFNTcaEacJKopUqqTdvhOL5SR5p7QYB4erKD5c4vunyOxqYtwUKi50pKMvGnPl6NNFP/UHCKdCNWPS2/dPdf34l8XfRFnn3GfcQNqT6iHRWe0xiS0kooexQXFekfSTsIAK9ItJZYVgGQ0i0llhWACvSLSWWFYBFekfSWWFYBlWkbSW2FYYFTiR0l1hrABS4jOBc0M0AihwK6uwS0c3neaqKlpkr8kr8iUYuXSIykooN+0XlZPfz5BmCxnR80ee4fEun/N1J3lpautVubdvkdHhMy1yTSsnH18yyeFpWVRypujsIV7onSne67fToYdDFFtLFWl5ozUaLNlb7PoU1FbdfECji7S8yX2rffqrenIAJ1UvvR+KKa0r7kKdbdruUOYIB5SK3IjKRW5EhFWJ3U4/mpyt5x99f8fmWzq8bLZ33cY2/2tNfIoqStOD/AMSXwez+pV7OTvh8VTfSEmuvR/siaEea1Vu7dxEsW2pyXiIuIUe5xkPqK4oexlLCeoWohYVhgT1D3IWFYAJXH1ELCsAyy4tRXYewATuLUV2I1JqKvJpLu3ZAIu1DajNnnNBc6sPW/wBCVLNKMvu1YP8A1IlpL4Fsvk0NQ2orTvyEIkTcjBzv2ijRvGmtUu/4V+5fnGP0LSnu+fgjEo4WFV2m0l1ltt16l2GEbufgz5sjSqPkwsbm9as/ek3fpyXwSBa0JU5Wqxa33T2fzDVjOBtCGufEctbUb2W0YJ87bfMxs5zKdVtzVm3d79fI7uLEn1FdHHyZurb7OhnltKtBOOz7kcLhp0bKTulyfh2Zk+zuOalofJ8vM6pT1Kz7epg5Cnik4S7Rp4845FuumTo4gteJ3XmZi912Juf1MEoHRUjVnieXmWvE8vMyZT2+JY6hW4k7NOVf3hqtUAdTcnVnshajsJcxnMo1DaiVCsjip/d/zR+qBMgxLi8Td7OnJfF33LMXUtp819TGwNbSqj/MrbeLHXQjDx8VxJef6CKsdL+ZLzEW0M9vih7CiiRlJkbD2HsKwxDWFYlYVgAawrEhWAZGxGpJRTcmklu2+SQq1aME3NpJbu5wXtNncqt0rxpx5L83i/2LsOF5JUinNmjjjbDs79sbXjh1/ra/4r9zkMVjqlWV5Scn53+RVlmPhGTlUhr56Y2vvbbV333+Bo4PPqcLJ0/ejBpTairzd/f2XjsdyHFWH/mNs5EuV9XuUqMeVV9S2lGT+6m/Lcu4KqTbWy2t4vqXww847rbyZdKUV17KFs3a8FuX5pXpP3HJW5rdr4o6rL/arXCWuHvJbNcmzmac5bNt3frbzIV67Uu/iYssIZenFX8mmGWWLvbr4CMbjJSk23dvcMyui5qTk9oxbt3fS5mJX3NfCz006m/PSvnchKKSpBGTcrY+IpRVSG17Utb8XZv9jic0lvbzOpzHMYqc/eX/AGtK8XZWWxxmLq3kdDiQfsycqaql8luAqWnF+KO1oVbNHDYP70fNfU6yNYp/EI20PgyrYNxXO5BT5FMq10NGW5zXDo62PJYZqJauQOp7k4ve/oUuJoUghyLK0wanK78h5z3IajsJUh9RRGRPUDQWB5lWt6P6W/UzY8l479tl3QRjp3kl3kl8Fz/Qvlhbt+CsNqkNds5ueGcm33b+ojoo4VLawiFkj0iI4oocqJjDiMPPvaOFC8Y2lU7dI+fj4EoxcnSISmoq2a+JxUKcdVSSivH9O5zOY+20I3VKDm+8nZehxGaZ5OrNucm+7/SK6DLMqajpjCV/xTstXlC/LzOrh/DaVz7/AEObPn7OoOjZxXtpiZfd0w/ypfV3BP4xiZtaqk7PxfyM55nFRUKcYO6d1JNtb3V31NGlhpcOM59W/hc1ywY8avVIz/XnL8zYT9pk42k3b++ZnZnP3JBIJmMf5b+H1K8SW6/chmk3B/sLI4x4VS6Ta0vfnbXvb5B+ZYKLVVxsrVFZLtZ/0MXJMQouSb+9Fq3zXzSN7EVkoz6qpBST63texsyJrJ1/fBTilF4u/wC+TPy2KUXbu7fALqT235DZbXpxpWteSb8iqc78zLkT+o7RLDJPGqYbSxGpaYxWpban2e729PQtxmXe6pJ37/qYsG1J2uuq+AdQzTUtEtmQlBruJYpxl1IpoytsFTi2m72XMHxSUXZepl5rjm0op+ZZHG8klRU8ixxaYNmkNL92V7+PxMxkpVBROrGOqMMnfYZl0PeXhubmoz8sp7XDznciW0zVgVRsspzN3LMqdSm5pra6t5JP9Tn6fM7L2SneFSPZp/7k1/6nP5DcY2jpcTuVMwqlHTzIXb2RuZpQV3sYtR2M8ZbG2SompKKIQZUWQHQrCExVKlkQTBcVV7eS8/6EasnY+Ahrq91Da/j1+ZsVlZWKsnwvDhvzY9Wpd+C/tFU3b6LMapdkbIYz8TnVGnJxnNKS5rzV/wBREdX8Fur+D0pEiKZXi8SqcJTlyim/6FRFmL7VZ5wIaYP+ZJf7V38zzDMcY++7D83x7qzlOT5tv9kc66mqe/c9DwOKoq2ef5vJc5UvB0mT4RaLu15e7HwX45ehPHSjGN1FXndRf5Yr9WWYWoopWttBJ+Lm/wBgTN63ElGMOitf9vIv7lPsG1DH0ZODouU79E//AIjsaVbVR0vmrGZgsNY0IySM/JzbuvgXHxuKt+wXSV4qF4SXgE1Ur7ciDRVF92TkumjlYLfsadR1I07t+5bb4vkA4ynpk14/IpliJW0t7HbX3JNHGj1aZpYCutVujNGUkvE5uE+xsYarqV/Uy8nH3sX8eeq1CHNsGrw2uvvLdeXYKK6m/MzRdPo0NfJKnX4kPFczBzCLUncIo4rhzuuXXxQdisPGpG65PdP9C+H+qX6Mrb+pG/aOcuEYeNxq+HcW00W4Cykr90bJS+20VuB0NCjpil4FipD08QmWxmjjScr7OhGMapENFjoPZfEKMpxbSbUbLva97eqMKpNWMmti5KacXZx5Psyt4nlTRdDKsT2PQM3ntfquZgVp35BP251KUZPm4q/n1MGvinGRhinF0zptqStGhcsizLjjvAtWIb5bFhBBlWr/AH2LcvwmtqUuS5L++oNRpp/e5di3F5tGC0x5+BBv4JpfJpY7GJe7HmZOMxbjCTgtTS2V0tUviZdTH823u+b7eCBamO9CvUs2OWxOX4mc5TnTk5Sbbe3P1HOl+2Dhqa1zpL0j22Jy/t3jNNOMF+J3fkuX9+B06OE9uJ3q27RX7/qLjRvIjBypa42cRmE7Rt3MuHMOzV7peBnaj1nHj9h5ebuTNR06sU3e6Vr8/gF5bLU3J9Ch5gp02k9+q77bFuWSSh8SrJejtFvW6p9Gwq1lsDV8YB1cS+gPKZnhg9snPO/CDcPi2n4GjUqckuv0Oe1mlgsRqVuseXiiWXF+ZEMWX0yWc4dNJx6bGBOLR06d013MbF4fSy3jZKWjKs8fu3XszrhOGxLi7oqnArNjSkig3aeYQfPYGxuNVrRdzJkyG5QuNFOy15JNUy2U7h+V4zT7kvuv/wAX3M6MGaOCwLe8uX1JZdNaYo2n9pqYvCqcP8SMTh2ZuKdlb0/QyZVLt32ZlwuStejRNp0X0aoTCqZ8XYvpzJSiiKYfCVwWth3KolFc0Wwq2Dsts3f0MuSeibRsxY1k6YbTWmKj2SQDjMMpczWjSuWfZbnKb7s7CXVI4rEYapD7m67MGecTh96DO7nl9+gHiMkT6D2Qa/BxVX2jk9rNAVTO30izq8T7O/4TOq5Il0FaHTOaqZxP8rBKud1F+BnUvKF2IvKI9hWSOOef1fyiOueSQ/KIdoD3+JwvthC1Z+KX0O6gcv7a4O6jUX+V/oVcZ1kRDkq8bPMM4h723YyZHQ5rR6mLVpnquPP7EebnGpMHjMMw+KtsCuiPoZodSItByrE3MDppl8UytxSIUT1l1Co000Qp4dsMp0LEJNeCHflGnha6e/fn4Mur4dTRlQunsaOEqyt5GDJBxe0TXjyKS1kjLxOAa5bgcsO+x06lGXIrlS7FkeU100J8f2mc1HCyfJP0CaWWyfPbzNt02NoB8pvwC4/yBUMBGPPf6BEpW5Cq14R5yAa2ZL8K+JBb5HY24QRKtPuVuCl59wZ1HJ/oH4Ol3L2tI2zLG5zpFccE3yL6eXd38FuHRkkiDqGV5pM6KwpAk6XRcgrC03dWGULmrl1Iy5cnRtw4qYfg6bsaFKiV4YNpowyZ0IogqA7wwVFErELJgEsGmC1ctT6G00QcBWOjmq2TLsCTyjwOudNFc6CCwo5H+F+Ajqfs6EFhRvRlsAZxUTpyi1dNBKYNiadyMfJGXZ5xjKabaMirl13szusyyFS3Wz8DCr5NVjy3Oxg5KS6ZyM/Fd2kYccnb/EvmJ5PbqafBqR5xYznLrF+hp/yJ+mZnhXtMzllqXVk44WKCXfs/Qbhvs/Qn9Z+2VPE/SK7EWgiOFk/wy9AinlVR/h9RPNBexLjZJegGKC4Xs0tr9Q+lksupKeWNFE+RF+DRj4cl5AsNSSW9m+rGrU7/AHZW+aCJ0ZLkCVYT7Ap27sHx2o0gWpCquUvQGnTqPm36hUqE/Eh9im/zerLlmivj+Ch8Sb9v+QOWGfVpebGjSj31eRp0cnb6GphMlt0Iz5lFkPw+/Jh0KL6RsGww7OipZb4F8cv8DHPkuRux8OMPBzSoMsp4VnRfYCccEVPMXrAY9DBmnhsNYMhhrBFOkUSnZfGFFdKmEwRKMCyMSpstSFEmJRJJCJEbisSsKwhlYrE2iLACFhDiEAVHkKSIwZK5ETK5RKpUU+gVpG0E0xUBSwkX0K5ZfHsjQ0DaCW7FqZv8Nh2RJZfHsjQ0CcB7sWqA44SK6ImqCCHAawtg1KHRRTUwyYW0RHsLVGbPAoqllq7GsKxLdi0Rj/wxdiUctXY1dItIfUYaIChgki6NBII0isLYlqVKmh9CJ2FYVhRW6YtBNoawWOiOklGI6RJIVjodIkkMOhDHJDDoQCEPcZgMZkGiTISACLENcQhUW05FsWCUpl8ZEQLkySZUmSuMCwaw1xXABCFcYAHIND3GGAziR0kxBYFekWksGHYUQ0j2JCCwojpIuJYNcAIWFYmMAUR0jaSYgCiOkViQgAaw4hwGMJCEADjMVyDkACbK2x5SKpSABNiKXMQCGovYIgxCIDLkx0xCAZNMcQgGIQhAAw4wgEOMIQwEMIQAOMIQAIYYQwHGEIAEhxCEAmMIQAOxIQgGJDMQhiIsjIQgAqkUzEIBFEhCEAj/2Q==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53975" y="-1790700"/>
            <a:ext cx="49911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778" y="1885950"/>
            <a:ext cx="2882361" cy="1863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18" descr="data:image/jpeg;base64,/9j/4AAQSkZJRgABAQAAAQABAAD/2wCEAAkGBxASEhASEBAQDxAQEA8PDxUPEA8QEA8PFBcXFhQSFBQYHCggGBolHBQUITEhJSkrLzouFx8zODMsNygtLisBCgoKDg0OGhAQGywdHBwrLCwsLCwsLCwsLCwsLCwsLCwsLCwsKywsLCwsLCssKywrLCw3NywsLCwrLCsrKysrK//AABEIAKMA8AMBIgACEQEDEQH/xAAcAAEAAgIDAQAAAAAAAAAAAAAABQYBBAIDBwj/xABAEAACAgEBBQUGBQAHCAMAAAAAAQIDBBEFBhIhMQcTQVFhFCIycYGRI1KhscFCYmNyotHwQ0RzgoOSwuEkJTP/xAAZAQEAAwEBAAAAAAAAAAAAAAAAAgMEAQX/xAAhEQEBAQEBAAICAgMAAAAAAAAAAQIRAxIxIUEyUQQTIv/aAAwDAQACEQMRAD8A8NAAAAAAAAAAAAAAAAJjYEvjXj7r+2pDm7sm3hsj5PWL+py/Tuft7xuO06ov0Iftrxn7HVJdIZEHL0TjOP7tEh2a28UGvy6r5MnO0XZTv2fkwjHilGvvIpLVuUPe5fYyz8b69C/nys/t8zswcmjia3nAAAAAAAAAAAAAAAAAAAAAAAAAAAAAAAAByjLR6+XM4mUB632a7dqqnpa+GNnA03019T1+jIjJJ6pp9GnqmfKmy87u3pJ+4+vo/M9I3b3tsp0jKXHW+a9DP6ef7jV5es+qje1PcaWLZPJog3iWviaiv/wm+qa/K30Z52fSeDvBXbFxlwzjJaOMtGmn4NeJSd5uzbHtfeYVscdv4qp6up+sWucfkTzv9VHfl385eQAt2X2dbQhrpGuxL8lkf50OrC3EzZv3owpX9pNftHUs+UU/DX9KsZ0PSMDs0hy73JcvSqGi/wC5v+C17N7PsCP+w7x/2knIhfSRZPHVeGA+l8Tc/CX+60L/AKa/nob63SwHyliUP51xRH/dE7/jan7fLJg+gdu9jmFdrLHnPDn4KP4lWvrFtNfRnle+O4Obs9KdsY2Ut8Ksq1cU/DjXWOvgWZ3NKdYuVSBlowSQAAAAAAAAAAAAAAAAAAAAAGSS2VtDgfDL4X/hZGGQdXzZ+fKt6p6xfkWfA3h10j0+p5psTMevdyfJ/D6ehORej18ivUjRjdi/XbQ18TqqynJrQrGLmSbS5lhwGuRWs7asGBBLrzZP4b9CCwV0J3ERXWjKWqZs1o1qjbrIw27Yo68rDhbCVdkYzrmuGcZJNSj5NHckc3BaEozWvmvtM7P5bPn3tPFZhzl7rfN0SfSub8vJlCZ9gbT2XXkVW03Jzpsi4Ti9Fqn4rl1PlvfHdq3Z+TPHs97T3qp6aRtqfSS/ZmnG+qN459IIAE1YAAAAAAAAZMFk3K9l7y32hUcbpksZ5ak8VX6rTvdPDTXqBXAek4ezKJ5daz8KrGjRjZGXZLC4JY2ZVBe5KMVLhWj16Pny1SIrE3QxpTx6J5VleTmR7zFh3EZRjXLXuu/lx+7KSXSOugFKBeNmbl49kceNmXKq/IxLMtRVKnXTCHE1KyfEtItR8PE6q90KLJYXcX3zqyoZE5a4sndFUSUW4Vwb1Un0b06c9AKYC97S3AVVlWtttNM8e/KueVSoX49dUlGWtcJNNttcOjMbC2Ns5zutjf3uNXg32z9pp4bKLm1CClCMmpPV6rRgUUE3vPsivHeO6bJ2VZGPDIh3sI12xUm1pOMZNeHgyEAzFkxsvaM3JQm9VLkm+uvgQx3YyblHTrxR0+4dl4vGD8X1LTs56lVwviLdsuJTpqwsWAT+KQuDV0J7EgUaaokKjarNepG3XESK/SuyKOWhyhEzwfQnxntcXH/Xged9te78MjBlfw/jYmtkGlz7t6ccX6eP0PQnBp9W/noae08ZW12VT5xthOuXykmv5EvKc6+O2cTuyqHXOcJfFCUoS+cXo/2Ok1MwAAAAAAAATew9uqmu2m7Hry8e2Vc5V2Ssg42QUlGcJwesXpJpkIALYt8X70PZaFj+yWYVVSlalVXOXG5KzXilJy5tszTvpOMYSWNT7ZVR7NXla2d5CpJxTVevBxpNri0KkZAsdm9E3O2aqrj3mFHAglKX4NSSWsfN8v1NjC3ylBRhPHrtx/Yo4M6nZZBTgpOblxxalFuT5lUAFws33bnD/wCJQseOK8KdClbGudLlxPSWvFGWunNPwNHP3nlZXkVRopphfHFqiqtV3VNEpyUFr8XE5Jtv8pXdABJbf2tLJshOUI193TTRGMW2lGuPCuvnzf1IwyYAG9sivW2Ppq/saRO7r4bnKTXRaR+/U5XcztWnZWO29fXQumzMXQjdlYKilyLLiV+hn1W3GW/hVk1ixNHDpJWmGhXWj9NiqJt1QOqmJu1wLM56y+uuMwgJtLqdqjodVzROzjNL1rSub6R+7SOm6T05pL66ndJnReyvXGnEnXy52k4iq2lmRS0Ts7xf86Un+rZWC+ds8EtpTa/pU0t/r/kUM05+ozbnNUAB1AAAAAAAAAMoFm3W3fja+O/lWuaj0cvn6HLeOydvENs3ZV970prlPT4mlpGK85SfJFi2VuPZZr3tsK0unB77f16E3mbUWkaqYqqiL5qPLja6a+hNbMvWiIXVX48510bO7NsLT8Sd82/HjjHT1SSM5PZDTJfgZdkH/bQjNfeOhbsGzoTVEin56n7aJ5Yv6eDbc7PNpY7f4EsiC/p46dmq/urn+hVraJRekoyg1yalFxa+jPqzU1cvGrn8cITfnKKb/UlPa/uK9f40/VfNuxth35EtK4S4V8U2nwr6+LPTdg7AjVGMV9Xp1Zd54MFyUUvRJJfYxVjJJLQ5fT5JY8ONXEwyWxKP3M0Um9i1FdtX5nHbj1G/TA66YG9TWdzm1D03xzpgbkI6HCqJ2Sloac55GHeu1ibNO6RztsNS2wr3pZ54cZzOmywxOXl1NV266+Xg/Mq1rv6a84eB9s7/APsX/wACr+ShFv7U8rvNo5HlWq6/tFP/AMioGrH8Y8/0/lQAEkAAAAAAAAG9snGU7En8K5v19C21WtQkl49fkQe79WkZS8XLT6LT/Nktr+pDVW4gT+yrehX2SeybuifgQ4nn7XrZtpOY1pV8G0msa4qsac1M98Yk/M067TYVhFbK58JzhWdcJmzCSDruqgbVcDWrkd/eAbtUTbhNIi4ZCOftBZnXGffnale/Ou24jvaDj3w16dRnh+W1baa8rDqnd6mvbeivq/OJHbdMjsvJUY+SS1fy8Tjflep512lbz91U6a5LvLlpyfOMPGX+vM7mfK8N7mI8s29lu7JyLW9eO6yS+Wr0/TQjzkzibHmUAAcAAAAAAAygLXu9V+HBfmbZOV7GnJ+619SO3er5VL+qj0vd3Ai9NV/7ZTu8rV5Y7FFnsa9f7Pj/ALnNmhTNxlz5NNp+aa66rwPfNn7BgnxfI8s7TdjPHy3NL8PJTtj5Ka+Nfdp/UZvXdyZ+nRg5xN4uaUGq1x00ZLYu0fU5wzurzRlm5DJRUcbP9TerzCFyum+rLHIR3RyiuQy/U7o5fqc4l1YY5RyWUQKy/U5RzF5nLHep+OUZWWQPtmh1Tz/U58afJZPazi831Kw9ovzODzn5nZlz/Z/SyTzjUtzfUgbNopeJAbe3mjVFty1b14Y+LZKZ6jfTiZ3j3jhRXKTeunRa85S8EeM7T2hZfZKyx6yl+i8EjltTadl8uKx/JL4Y/I0jRjPGP09LpgAElQAAAAAAADIRgyBftiR96H91Hqe7NfQ8q2XZpKPloj1LdfI6f68Sj0rd4vRMWv3SF3u3drzaXVN8MoyU65rm4TX8PoTmDNNfJGb4nd/Sm3/qx8y7QxZU22UzcXOqThNR8Hyf8mujX7Qbp17UzWvdau8ejWi0+hr4e1oS5S0jL/CyXPwjNflMVZLRvU5/qRWv6g5xLtWGGd6mxXmlW435nZHIkvE5xLtWr20zDOKv7VLzMrLkOHy4s8s31Ov2r1K77Y/mcXlyHD5xYZZmh0W7RS8StZO1IR6zWvknqyGy9tzlyh7q8+smv4OzHUb6RYNq7wqCa11l5eP1Kdl5UrJOU3q/2R0tt9efzMFkkinWrWTAB1EAAAAAAAAAAAyYMgWzZl2sIS8lp9uR6Luzlr3feR5TsHI5Sh4r3o/L+kW/Yea4tfMp9J1q8tve9jWxfjrrp1JWZQd29rapa+njyLjRk6pcyHy7OVL1x2/KPA+3zZLrza8hRahkVJapPh7yD0a189GvseXH1/vJsPHzqJ0Xx4oS6NfFXLwnF+DR8v75bq5Gzr3VctYy1dNiXu2x816rxRbjUv4ZtZv2iaM+2HKMnp5Pmjdp23LpKKfy5MiWYJ8iPasEdt1/lkvszmttVf1vsV3UwPjHfnVhe26/yy/Q6bNu/lh95EIB8YfKpOzbdr6KK+mv7mrfnWT+KT+nJGsByOdrLZgA64AAAAAAAAAAAAAAAAAADb2ZJqyGnL3tPoWuh6SWgBC/a3zXfYlj5c2ekbJm9Fz8ADNv7bM/xTFbK/2hbNpu2fld9XGzu6p2Q16wmukk1zTMgY+1O/p8pPwMAGxkAAAAAAAAAAAAAAAAAAB/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25144"/>
            <a:ext cx="2403223" cy="171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369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Acid-Base Indicators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AU" dirty="0" smtClean="0"/>
              <a:t>Added to a substance to determine if it is an acid or a base</a:t>
            </a:r>
          </a:p>
          <a:p>
            <a:r>
              <a:rPr lang="en-AU" b="1" i="1" dirty="0" smtClean="0"/>
              <a:t>Litmus:</a:t>
            </a:r>
            <a:endParaRPr lang="en-AU" dirty="0"/>
          </a:p>
          <a:p>
            <a:pPr lvl="1"/>
            <a:r>
              <a:rPr lang="en-AU" dirty="0" smtClean="0"/>
              <a:t>Turns </a:t>
            </a:r>
            <a:r>
              <a:rPr lang="en-AU" sz="3600" b="1" dirty="0" smtClean="0">
                <a:solidFill>
                  <a:srgbClr val="FF0000"/>
                </a:solidFill>
              </a:rPr>
              <a:t>RED</a:t>
            </a:r>
            <a:r>
              <a:rPr lang="en-AU" b="1" dirty="0" smtClean="0"/>
              <a:t> </a:t>
            </a:r>
            <a:r>
              <a:rPr lang="en-AU" dirty="0" smtClean="0"/>
              <a:t>in an acid and </a:t>
            </a:r>
            <a:r>
              <a:rPr lang="en-A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BLUE</a:t>
            </a:r>
            <a:r>
              <a:rPr lang="en-AU" dirty="0" smtClean="0"/>
              <a:t> in a base</a:t>
            </a:r>
          </a:p>
          <a:p>
            <a:pPr marL="457200" lvl="1" indent="0">
              <a:buNone/>
            </a:pPr>
            <a:endParaRPr lang="en-AU" dirty="0" smtClean="0"/>
          </a:p>
          <a:p>
            <a:r>
              <a:rPr lang="en-AU" b="1" i="1" dirty="0" err="1" smtClean="0"/>
              <a:t>Bromothymol</a:t>
            </a:r>
            <a:r>
              <a:rPr lang="en-AU" b="1" i="1" dirty="0" smtClean="0"/>
              <a:t> blue:</a:t>
            </a:r>
            <a:endParaRPr lang="en-AU" dirty="0" smtClean="0"/>
          </a:p>
          <a:p>
            <a:pPr lvl="1"/>
            <a:r>
              <a:rPr lang="en-AU" dirty="0" smtClean="0"/>
              <a:t>Turns </a:t>
            </a:r>
            <a:r>
              <a:rPr lang="en-AU" sz="3600" b="1" dirty="0" smtClean="0">
                <a:solidFill>
                  <a:srgbClr val="FFFF00"/>
                </a:solidFill>
              </a:rPr>
              <a:t>YELLOW</a:t>
            </a:r>
            <a:r>
              <a:rPr lang="en-AU" dirty="0" smtClean="0"/>
              <a:t> in an acid and </a:t>
            </a:r>
            <a:r>
              <a:rPr lang="en-AU" sz="3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BLUISH-</a:t>
            </a:r>
            <a:r>
              <a:rPr lang="en-AU" sz="3600" b="1" dirty="0" smtClean="0">
                <a:solidFill>
                  <a:schemeClr val="accent4">
                    <a:lumMod val="75000"/>
                  </a:schemeClr>
                </a:solidFill>
              </a:rPr>
              <a:t>PURPLE</a:t>
            </a:r>
            <a:r>
              <a:rPr lang="en-AU" dirty="0" smtClean="0"/>
              <a:t> in a base</a:t>
            </a:r>
          </a:p>
          <a:p>
            <a:pPr lvl="1"/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1443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805" y="188640"/>
            <a:ext cx="822960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The pH Scale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328592"/>
          </a:xfrm>
        </p:spPr>
        <p:txBody>
          <a:bodyPr>
            <a:normAutofit/>
          </a:bodyPr>
          <a:lstStyle/>
          <a:p>
            <a:r>
              <a:rPr lang="en-AU" dirty="0"/>
              <a:t>Shows the relative strength of an acid or a base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pH of a substance can be determined using a </a:t>
            </a:r>
            <a:r>
              <a:rPr lang="en-AU" b="1" i="1" dirty="0" smtClean="0"/>
              <a:t>universal indicator</a:t>
            </a:r>
          </a:p>
          <a:p>
            <a:pPr marL="0" indent="0">
              <a:buNone/>
            </a:pPr>
            <a:endParaRPr lang="en-AU" b="1" i="1" dirty="0" smtClean="0"/>
          </a:p>
          <a:p>
            <a:r>
              <a:rPr lang="en-AU" dirty="0" smtClean="0"/>
              <a:t>Is a mixture of indicators that will change colour based on the strength of the acid or the base</a:t>
            </a:r>
          </a:p>
          <a:p>
            <a:pPr lvl="1"/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9542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805" y="188640"/>
            <a:ext cx="822960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The pH Scale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328592"/>
          </a:xfrm>
        </p:spPr>
        <p:txBody>
          <a:bodyPr>
            <a:normAutofit/>
          </a:bodyPr>
          <a:lstStyle/>
          <a:p>
            <a:pPr lvl="1"/>
            <a:endParaRPr lang="en-AU" dirty="0"/>
          </a:p>
          <a:p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7" y="1484784"/>
            <a:ext cx="8508154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006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805" y="188640"/>
            <a:ext cx="822960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Neutralisation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112568"/>
          </a:xfrm>
        </p:spPr>
        <p:txBody>
          <a:bodyPr>
            <a:normAutofit/>
          </a:bodyPr>
          <a:lstStyle/>
          <a:p>
            <a:r>
              <a:rPr lang="en-AU" dirty="0" smtClean="0"/>
              <a:t>Acid + base </a:t>
            </a:r>
            <a:r>
              <a:rPr lang="en-AU" dirty="0" smtClean="0">
                <a:sym typeface="Wingdings" panose="05000000000000000000" pitchFamily="2" charset="2"/>
              </a:rPr>
              <a:t></a:t>
            </a:r>
            <a:r>
              <a:rPr lang="en-AU" dirty="0" smtClean="0"/>
              <a:t> water + a salt</a:t>
            </a:r>
          </a:p>
          <a:p>
            <a:pPr lvl="1"/>
            <a:r>
              <a:rPr lang="en-AU" dirty="0" smtClean="0"/>
              <a:t>Sometimes a gas is also a product</a:t>
            </a:r>
          </a:p>
          <a:p>
            <a:r>
              <a:rPr lang="en-AU" dirty="0" smtClean="0"/>
              <a:t>Stop the effects of an acid by adding a base</a:t>
            </a:r>
          </a:p>
          <a:p>
            <a:r>
              <a:rPr lang="en-AU" dirty="0" smtClean="0"/>
              <a:t>Stop the effects of a base by adding an acid</a:t>
            </a:r>
          </a:p>
          <a:p>
            <a:r>
              <a:rPr lang="en-AU" dirty="0" smtClean="0"/>
              <a:t>Examples:</a:t>
            </a:r>
          </a:p>
          <a:p>
            <a:pPr lvl="1"/>
            <a:r>
              <a:rPr lang="en-AU" dirty="0" smtClean="0"/>
              <a:t>Relieve an ant sting by adding a weak base (e.g. sodium bicarbonate – baking soda)</a:t>
            </a:r>
          </a:p>
          <a:p>
            <a:pPr lvl="1"/>
            <a:r>
              <a:rPr lang="en-AU" dirty="0" smtClean="0"/>
              <a:t>Relieve a wasp sting by adding a weak acid (e.g. vinegar)</a:t>
            </a:r>
          </a:p>
        </p:txBody>
      </p:sp>
    </p:spTree>
    <p:extLst>
      <p:ext uri="{BB962C8B-B14F-4D97-AF65-F5344CB8AC3E}">
        <p14:creationId xmlns:p14="http://schemas.microsoft.com/office/powerpoint/2010/main" val="341498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805" y="188640"/>
            <a:ext cx="822960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Neutralisation Examples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32859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AU" dirty="0"/>
          </a:p>
          <a:p>
            <a:endParaRPr lang="en-AU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659995" y="1556792"/>
            <a:ext cx="5141640" cy="4168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Certain plants grow better in acidic/basic soils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Add lime if soil too acidic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Add ammonium </a:t>
            </a:r>
            <a:r>
              <a:rPr lang="en-AU" dirty="0" err="1" smtClean="0"/>
              <a:t>sulfate</a:t>
            </a:r>
            <a:r>
              <a:rPr lang="en-AU" dirty="0" smtClean="0"/>
              <a:t> if soil is too basic</a:t>
            </a:r>
          </a:p>
        </p:txBody>
      </p:sp>
      <p:pic>
        <p:nvPicPr>
          <p:cNvPr id="2051" name="Picture 3" descr="D:\Users\08844619\AppData\Local\Microsoft\Windows\Temporary Internet Files\Content.IE5\FCKOCMY4\MP90043172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00" y="1700808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2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328"/>
            <a:ext cx="288032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The Atom</a:t>
            </a:r>
            <a:endParaRPr lang="en-AU" dirty="0"/>
          </a:p>
        </p:txBody>
      </p:sp>
      <p:pic>
        <p:nvPicPr>
          <p:cNvPr id="1026" name="Picture 2" descr="http://www.wpclipart.com/science/atoms_molecules/atom/Atom_labeled_diagram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67925"/>
            <a:ext cx="675189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88643" y="2457598"/>
            <a:ext cx="252028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00B0F0"/>
                </a:solidFill>
              </a:rPr>
              <a:t>Negatively charged electrons</a:t>
            </a:r>
            <a:endParaRPr lang="en-AU" sz="2400" b="1" dirty="0">
              <a:solidFill>
                <a:srgbClr val="00B0F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292080" y="3102059"/>
            <a:ext cx="1314275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34738" y="3737829"/>
            <a:ext cx="266429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00CC00"/>
                </a:solidFill>
              </a:rPr>
              <a:t>Positively charged protons</a:t>
            </a:r>
          </a:p>
          <a:p>
            <a:endParaRPr lang="en-AU" sz="2400" b="1" dirty="0">
              <a:solidFill>
                <a:srgbClr val="00CC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491954" y="3880193"/>
            <a:ext cx="1942784" cy="0"/>
          </a:xfrm>
          <a:prstGeom prst="straightConnector1">
            <a:avLst/>
          </a:prstGeom>
          <a:ln w="57150"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06355" y="3284984"/>
            <a:ext cx="156973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FF0000"/>
                </a:solidFill>
              </a:rPr>
              <a:t>Neutrons</a:t>
            </a:r>
            <a:endParaRPr lang="en-AU" sz="2400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4491954" y="3503059"/>
            <a:ext cx="2095455" cy="1275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52956" y="4707325"/>
            <a:ext cx="156813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7030A0"/>
                </a:solidFill>
              </a:rPr>
              <a:t>NUCLEUS</a:t>
            </a:r>
            <a:endParaRPr lang="en-AU" sz="2400" b="1" dirty="0">
              <a:solidFill>
                <a:srgbClr val="7030A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4225407" y="4705237"/>
            <a:ext cx="2209331" cy="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273135" y="1467925"/>
            <a:ext cx="1314274" cy="736939"/>
          </a:xfrm>
          <a:prstGeom prst="straightConnector1">
            <a:avLst/>
          </a:prstGeom>
          <a:ln w="5715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741043" y="1052426"/>
            <a:ext cx="20794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FF3399"/>
                </a:solidFill>
              </a:rPr>
              <a:t>Electron shell</a:t>
            </a:r>
            <a:endParaRPr lang="en-AU" sz="24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5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285" y="543242"/>
            <a:ext cx="6220199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Neutralisation Examples</a:t>
            </a:r>
            <a:endParaRPr lang="en-AU" b="1" dirty="0">
              <a:solidFill>
                <a:srgbClr val="FF9900"/>
              </a:solidFill>
            </a:endParaRPr>
          </a:p>
        </p:txBody>
      </p:sp>
      <p:pic>
        <p:nvPicPr>
          <p:cNvPr id="4099" name="Picture 3" descr="D:\Users\08844619\AppData\Local\Microsoft\Windows\Temporary Internet Files\Content.IE5\FCKOCMY4\MP90040677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963" y="188640"/>
            <a:ext cx="2231826" cy="148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17285" y="1844824"/>
            <a:ext cx="8640960" cy="4680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pH of a swimming pool should be between 7.2 – 7.8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If above 7.8, allows bacteria &amp; microorganisms to grow </a:t>
            </a:r>
            <a:r>
              <a:rPr lang="en-AU" dirty="0" smtClean="0">
                <a:sym typeface="Wingdings" panose="05000000000000000000" pitchFamily="2" charset="2"/>
              </a:rPr>
              <a:t> need to add an acid (e.g. sodium hydroxide)</a:t>
            </a:r>
          </a:p>
          <a:p>
            <a:pPr marL="0" indent="0">
              <a:buNone/>
            </a:pPr>
            <a:endParaRPr lang="en-AU" dirty="0" smtClean="0">
              <a:sym typeface="Wingdings" panose="05000000000000000000" pitchFamily="2" charset="2"/>
            </a:endParaRPr>
          </a:p>
          <a:p>
            <a:r>
              <a:rPr lang="en-AU" dirty="0" smtClean="0"/>
              <a:t>If below 7.2, swimmers will get red &amp; stinging eyes &amp; the water may become corrosive </a:t>
            </a:r>
            <a:r>
              <a:rPr lang="en-AU" dirty="0" smtClean="0">
                <a:sym typeface="Wingdings" panose="05000000000000000000" pitchFamily="2" charset="2"/>
              </a:rPr>
              <a:t> need to add a base (e.g. sodium bicarbonate)</a:t>
            </a:r>
            <a:endParaRPr lang="en-AU" dirty="0" smtClean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42859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805" y="188640"/>
            <a:ext cx="822960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Neutralisation Examples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3528" y="1643498"/>
            <a:ext cx="8229600" cy="4285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If contents of stomach become too acidic (by eating too quickly or having too much of the wrong food) you will feel a burning sensation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Can be relieved by taking an antacid, which contain weak bases (e.g. aluminium hydroxide)</a:t>
            </a:r>
          </a:p>
        </p:txBody>
      </p:sp>
      <p:pic>
        <p:nvPicPr>
          <p:cNvPr id="3074" name="Picture 2" descr="D:\Users\08844619\AppData\Local\Microsoft\Windows\Temporary Internet Files\Content.IE5\XVVZNFN2\MC9003892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314" y="4437110"/>
            <a:ext cx="1123832" cy="213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Users\08844619\AppData\Local\Microsoft\Windows\Temporary Internet Files\Content.IE5\FCKOCMY4\MC90009279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318" y="223865"/>
            <a:ext cx="1261177" cy="136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Users\08844619\AppData\Local\Microsoft\Windows\Temporary Internet Files\Content.IE5\XVVZNFN2\MC90004808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77" y="189621"/>
            <a:ext cx="1015515" cy="101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67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555" y="332656"/>
            <a:ext cx="3528392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Tooth Decay</a:t>
            </a:r>
            <a:endParaRPr lang="en-AU" b="1" dirty="0">
              <a:solidFill>
                <a:srgbClr val="FF9900"/>
              </a:solidFill>
            </a:endParaRPr>
          </a:p>
        </p:txBody>
      </p:sp>
      <p:pic>
        <p:nvPicPr>
          <p:cNvPr id="4100" name="Picture 4" descr="D:\Users\08844619\AppData\Local\Microsoft\Windows\Temporary Internet Files\Content.IE5\BNI3E82W\MP90042437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62626" y="1456493"/>
            <a:ext cx="8496944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When bacteria break down food acids are produced (especially sugary foods)</a:t>
            </a:r>
          </a:p>
          <a:p>
            <a:pPr marL="0" indent="0">
              <a:buNone/>
            </a:pPr>
            <a:endParaRPr lang="en-AU" sz="1200" dirty="0" smtClean="0"/>
          </a:p>
          <a:p>
            <a:r>
              <a:rPr lang="en-AU" dirty="0" smtClean="0"/>
              <a:t>This acid can dissolve the enamel on your teeth</a:t>
            </a:r>
          </a:p>
          <a:p>
            <a:pPr marL="0" indent="0">
              <a:buNone/>
            </a:pPr>
            <a:endParaRPr lang="en-AU" sz="1200" dirty="0" smtClean="0"/>
          </a:p>
          <a:p>
            <a:r>
              <a:rPr lang="en-AU" dirty="0" smtClean="0"/>
              <a:t>Bacteria can then get inside the tooth &amp; cause tooth decay</a:t>
            </a:r>
          </a:p>
          <a:p>
            <a:endParaRPr lang="en-AU" dirty="0" smtClean="0"/>
          </a:p>
        </p:txBody>
      </p:sp>
      <p:pic>
        <p:nvPicPr>
          <p:cNvPr id="5" name="Picture 2" descr="http://www.dentistrytoday.com/Media/EditLiveJava/1211_ToothDecay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146" y="4077072"/>
            <a:ext cx="4056139" cy="258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23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32859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AU" dirty="0"/>
          </a:p>
          <a:p>
            <a:endParaRPr lang="en-AU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9750" y="1628800"/>
            <a:ext cx="8126706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Acid + metal </a:t>
            </a:r>
            <a:r>
              <a:rPr lang="en-AU" dirty="0" smtClean="0">
                <a:sym typeface="Wingdings" panose="05000000000000000000" pitchFamily="2" charset="2"/>
              </a:rPr>
              <a:t> a salt + hydrogen</a:t>
            </a:r>
          </a:p>
          <a:p>
            <a:pPr marL="0" indent="0">
              <a:buNone/>
            </a:pPr>
            <a:endParaRPr lang="en-AU" dirty="0" smtClean="0">
              <a:sym typeface="Wingdings" panose="05000000000000000000" pitchFamily="2" charset="2"/>
            </a:endParaRPr>
          </a:p>
          <a:p>
            <a:r>
              <a:rPr lang="en-AU" dirty="0" smtClean="0">
                <a:sym typeface="Wingdings" panose="05000000000000000000" pitchFamily="2" charset="2"/>
              </a:rPr>
              <a:t>For example:</a:t>
            </a:r>
          </a:p>
          <a:p>
            <a:pPr lvl="1"/>
            <a:r>
              <a:rPr lang="en-AU" dirty="0" err="1" smtClean="0">
                <a:sym typeface="Wingdings" panose="05000000000000000000" pitchFamily="2" charset="2"/>
              </a:rPr>
              <a:t>Sulfuric</a:t>
            </a:r>
            <a:r>
              <a:rPr lang="en-AU" dirty="0" smtClean="0">
                <a:sym typeface="Wingdings" panose="05000000000000000000" pitchFamily="2" charset="2"/>
              </a:rPr>
              <a:t> acid + copper  copper </a:t>
            </a:r>
            <a:r>
              <a:rPr lang="en-AU" dirty="0" err="1" smtClean="0">
                <a:sym typeface="Wingdings" panose="05000000000000000000" pitchFamily="2" charset="2"/>
              </a:rPr>
              <a:t>sulfate</a:t>
            </a:r>
            <a:r>
              <a:rPr lang="en-AU" dirty="0" smtClean="0">
                <a:sym typeface="Wingdings" panose="05000000000000000000" pitchFamily="2" charset="2"/>
              </a:rPr>
              <a:t> + hydrogen</a:t>
            </a:r>
            <a:endParaRPr lang="en-AU" dirty="0" smtClean="0"/>
          </a:p>
          <a:p>
            <a:endParaRPr lang="en-AU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519707" y="332656"/>
            <a:ext cx="4186792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b="1" dirty="0" smtClean="0">
                <a:solidFill>
                  <a:srgbClr val="FF9900"/>
                </a:solidFill>
              </a:rPr>
              <a:t>Acids &amp; Metals</a:t>
            </a:r>
            <a:endParaRPr lang="en-AU" b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54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Acid Rain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As rain falls, water reacts with carbon dioxide in the air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This forms a weak acid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However, if there is a lot of </a:t>
            </a:r>
            <a:r>
              <a:rPr lang="en-AU" dirty="0" err="1" smtClean="0"/>
              <a:t>sulfur</a:t>
            </a:r>
            <a:r>
              <a:rPr lang="en-AU" dirty="0" smtClean="0"/>
              <a:t> dioxide and nitrogen oxide in the atmosphere, water reacts with these gases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This produces </a:t>
            </a:r>
            <a:r>
              <a:rPr lang="en-AU" dirty="0" err="1" smtClean="0"/>
              <a:t>sulfuric</a:t>
            </a:r>
            <a:r>
              <a:rPr lang="en-AU" dirty="0" smtClean="0"/>
              <a:t> acid &amp; nitric acid </a:t>
            </a:r>
            <a:r>
              <a:rPr lang="en-AU" dirty="0" smtClean="0">
                <a:sym typeface="Wingdings" panose="05000000000000000000" pitchFamily="2" charset="2"/>
              </a:rPr>
              <a:t> rain is more acidic than normal</a:t>
            </a:r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7404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Acid Rain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AU" dirty="0" err="1" smtClean="0"/>
              <a:t>Sulfur</a:t>
            </a:r>
            <a:r>
              <a:rPr lang="en-AU" dirty="0" smtClean="0"/>
              <a:t> dioxide &amp; nitrogen oxide come from the burning of fossil fuels (natural gas, coal &amp; oil)</a:t>
            </a:r>
          </a:p>
          <a:p>
            <a:pPr marL="0" indent="0">
              <a:buNone/>
            </a:pPr>
            <a:endParaRPr lang="en-AU" sz="1400" dirty="0" smtClean="0"/>
          </a:p>
          <a:p>
            <a:r>
              <a:rPr lang="en-AU" dirty="0" err="1" smtClean="0"/>
              <a:t>Sulfur</a:t>
            </a:r>
            <a:r>
              <a:rPr lang="en-AU" dirty="0" smtClean="0"/>
              <a:t> dioxide also comes from volcanoes</a:t>
            </a:r>
          </a:p>
          <a:p>
            <a:endParaRPr lang="en-AU" dirty="0"/>
          </a:p>
          <a:p>
            <a:endParaRPr lang="en-AU" dirty="0"/>
          </a:p>
        </p:txBody>
      </p:sp>
      <p:pic>
        <p:nvPicPr>
          <p:cNvPr id="5122" name="Picture 2" descr="http://www.daviddarling.info/images/acid_rai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585" y="3501008"/>
            <a:ext cx="469688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92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Acid Rain: Problems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en-AU" dirty="0" smtClean="0"/>
              <a:t>Eats into buildings &amp; statues</a:t>
            </a:r>
          </a:p>
          <a:p>
            <a:pPr marL="0" indent="0">
              <a:buNone/>
            </a:pPr>
            <a:endParaRPr lang="en-AU" sz="1600" dirty="0" smtClean="0"/>
          </a:p>
          <a:p>
            <a:r>
              <a:rPr lang="en-AU" dirty="0" smtClean="0"/>
              <a:t>Damages cells on leaves &amp; affects water flow through plants</a:t>
            </a:r>
          </a:p>
          <a:p>
            <a:pPr marL="0" indent="0">
              <a:buNone/>
            </a:pPr>
            <a:endParaRPr lang="en-AU" sz="1600" dirty="0" smtClean="0"/>
          </a:p>
          <a:p>
            <a:r>
              <a:rPr lang="en-AU" dirty="0" smtClean="0"/>
              <a:t>Makes plants more likely to be damaged by frost, fungi &amp; disease</a:t>
            </a:r>
          </a:p>
          <a:p>
            <a:endParaRPr lang="en-AU" dirty="0"/>
          </a:p>
          <a:p>
            <a:endParaRPr lang="en-AU" dirty="0"/>
          </a:p>
        </p:txBody>
      </p:sp>
      <p:pic>
        <p:nvPicPr>
          <p:cNvPr id="7170" name="Picture 2" descr="http://www.nature.com/scitable/content/ne0000/ne0000/ne0000/ne0000/18348350/4845008800_a2a56265f5_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97152"/>
            <a:ext cx="2450758" cy="183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09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Acid Rain: Problems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en-AU" dirty="0" smtClean="0"/>
              <a:t>Accumulates in lakes, ponds, streams, making waterway more acidic (pH decreases)</a:t>
            </a:r>
          </a:p>
          <a:p>
            <a:r>
              <a:rPr lang="en-AU" dirty="0" smtClean="0"/>
              <a:t>Some plants &amp; animals cannot deal with these conditions and die</a:t>
            </a:r>
          </a:p>
          <a:p>
            <a:endParaRPr lang="en-AU" dirty="0"/>
          </a:p>
          <a:p>
            <a:endParaRPr lang="en-AU" dirty="0"/>
          </a:p>
        </p:txBody>
      </p:sp>
      <p:pic>
        <p:nvPicPr>
          <p:cNvPr id="6146" name="Picture 2" descr="D:\Users\08844619\AppData\Local\Microsoft\Windows\Temporary Internet Files\Content.IE5\FCKOCMY4\MC90023136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3422254" cy="2320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own Arrow 3"/>
          <p:cNvSpPr/>
          <p:nvPr/>
        </p:nvSpPr>
        <p:spPr>
          <a:xfrm rot="5812142">
            <a:off x="4725306" y="5156183"/>
            <a:ext cx="576064" cy="208774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6084168" y="5907671"/>
            <a:ext cx="2710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MORE ACIDIC</a:t>
            </a:r>
            <a:endParaRPr lang="en-AU" sz="3200" dirty="0"/>
          </a:p>
        </p:txBody>
      </p:sp>
      <p:sp>
        <p:nvSpPr>
          <p:cNvPr id="6" name="AutoShape 4" descr="data:image/jpeg;base64,/9j/4AAQSkZJRgABAQAAAQABAAD/2wCEAAkGBhQSERUUEBQUFRUVFRoZGRUVGRgaFRoVGhcYIhwcGB0eHSghGB4lHSAYITIgJCcqLCwuGh4xNzEqNSYrLCkBCQoKBQUFDQUFDSkYEhgpKSkpKSkpKSkpKSkpKSkpKSkpKSkpKSkpKSkpKSkpKSkpKSkpKSkpKSkpKSkpKSkpKf/AABEIAL0BCgMBIgACEQEDEQH/xAAcAAABBQEBAQAAAAAAAAAAAAAGAAMEBQcIAgH/xABGEAACAQMCAwMICAUCBQMFAQABAgMEERIAIQUTMQYiQQcUFjJRYZTSCCMzNVRVcbNCcnSBsVKRFSQ0YqElZIRDU3OCohf/xAAUAQEAAAAAAAAAAAAAAAAAAAAA/8QAFBEBAAAAAAAAAAAAAAAAAAAAAP/aAAwDAQACEQMRAD8A1HtL2lkppaeGCn84kqOZZeYsYAjUE3LAjof/ABqJ6Q8S/Kx8XD8ul2h+9OGfpV/sror0Ap6Q8S/Kx8XD8ul6Q8S/Kx8XD8uivS0Ap6Q8S/Kx8XD8ul6Q8S/Kx8XD8uivS0Ap6Q8S/Kx8XD8ul6Q8S/Kx8XD8uivS0Ap6Q8S/Kx8XD8ul6Q8S/Kx8XD8uivS0Ap6Q8S/Kx8XD8ul6Q8S/Kx8XD8uivS0Ap6Q8S/Kx8XD8ul6Q8S/Kx8XD8uivS0Ap6Q8S/Kx8XD8ul6Q8S/Kx8XD8uivS0Ap6Q8S/Kx8XD8ul6Q8S/Kx8XD8uivS0Ap6Q8S/Kx8XD8ul6Q8S/Kx8XD8uivS0Ap6Q8S/Kx8XD8ul6Q8S/Kx8XD8uivS0Ap6Q8S/Kx8XD8ul6Q8S/Kx8XD8uivS0Ap6Q8S/Kx8XD8ul6Q8S/Kx8XD8uivS0Ap6Q8S/Kx8XD8ul6Q8S/Kx8XD8uivQh2y7feYyYLEkhWISsHmEbMrOVVYFKsZpCQ3dFrd3fvDQOekPEvysfFw/LpekPEvysfFw/LoqB190Ap6Q8S/Kx8XD8uvjdo+IgEnhgsP/dw/Los0zV/Zv8Ayn/B0EfgXFBU00FQFxE0SSYk3IzUG1/G19Ttc+fR+43PJxBopJ5niSkbGNpHaNcXiAxUmwsLgWG2ug9AKdofvThn6Vf7K6K9CnaH704Z+lX+yuivQLS0tQuI8bgpygqJo4jI2KB2C5N7Fv18P9x7dA3wjtDBVNMtO+ZglMUmxGMg6jcb+y422OrHTFLQRxZcqNEzcu+ChcnPVmsO8x9p30/oFpaWloFqh4/23paNxHNIDMwusCd6Vtiel7LexsWIB9uonbHtUYWjpKQq1bUnGJTYiNbHKaQf6FAY2/iItvvrKu2PHKDhs4pkghranJWq6qsQTEsbXUXPcJHXHZRYWJuQGvcN7bQSSLFKs1NK/qR1UZiL/wD4zujn3KxPu0Qayp6OqqKZ4KOmZqATo9PK7Y1KQqEb/lklxtjIGKNIwGJAAItq84XV1bRtLRVTVfLbGSkrIkhnDCxKB0VOW9jtmjKbruBvoDnS0H0nlG5qLIlBxFka9mWKJhcGxBCzEqQQRYgWsdepfKjRI5jlNRFIoyZHpqgMqj+I2jPd3G/TcaAu1E4pxWKnjMs7rGi9Wb2noAOrEnYAXJ8NB/F/KzThuVQlKibEsxd+VDEgtdpXYXuL+ooLbW2NrhNd2mkmqE5bvWVLgiIRAKwB6mnTcUcRFr1EhaVl9UIpzAaHwryixSVLU9QjUrnExLMbPIrKTdgBjC2xtGzZn2Dpou1h9FCtsKgx1AYE8iEWpIlG0jxFmDTSDfKskdURrnN3ULow4V2xkp8FcmqpS2MdTZhUuN7COKzPW490GVAoIJYA2Og0DS1D4ZxiGpTOnlSRbD1SCRcXAYdVNvA2OpmgWlpaWgWlpaWgWlpaWgWmpqRHKl0VihupYAlT7Vv0PvGndU3aPthS0IU1coQubKoDO7e2yqCxA9traC50tQOCcdhrIhNTSCRCSLi4IYdVYHdWHsIB1P0C0zWfZv8Ayn/B09pms+zf+U/4Og51+jt96Sf0j/uQ66Q1zf8AR2+9JP6R/wByHXSGgFO0P3pwz9Kv9ldFehTtD96cM/Sr/ZXRXoFob7V9jFrSCZWjvG0MgxV8oXKlguX2b3UWce+4O2JJpaBDXh51UgMwBbYAkAk+7269ayngPZSk4rz24q5krxNLG6CV1NPi7BFhQEDHEBgxBvuTffQaDxztVTUdvOJVVm9WMAtK/wDIigs39hqnftBxGo/6KiEKf/dr3wPje0Md39/eK3/xTcN4eeEJMjRxtK4bk8QmJIkc+pHVubtCRsoN8GtsVY20X9nOFzRJlU1Ek0siIZASvJWQDvckBFKrc7XubAeN9ANr5M5Jahqmqrpua34RVpwvcVLK3fkxsOmQFyTtc3D/ACh8D4fwtC0NKkkqBZWkmaSRjK7sIQ2RI3ZZZG6BhDib5bbZrLeJ8Aj46/EYeeYjBVxICBkbQxOO8t7YmR57WIPdHstoHPIRx+pqqWoaodnRZ7Izks+RUM4ueouVIHhkfC2iettFxanKWBqaaZZB/qELRNGx9pXORb+xz7Bp7s5wKn4TQCMOBHCrPJK9hc9Wdrf43sABvbVR2Z51a9RxEAJzIjDQrKG7sQuea67G0smLW64ou520EbyYVLCo4pAfs0rZJI972WSWZWUD+EB4mNvefbpntDHzmMtQwjgLWQ8Qd4osTcYx0kbI017jeZgxJ2UC2irsr2ViolcRuzu+PMdjclwu5t/Dkxdz13kO9rAWR4TCZucYozMFxEpUcwLvsGtcDc7DQYvUdlg8ccSQzzpOhiDJTU9JGXXJoWDTx80HASFn3uWFmOwNBDRxwq3Ingog8a86n53nbSNFbMSRiO4HfLYFip5bAgjddg7RcIydfOlq6/Jy0dNEqx0yY2I5hyRT0H2rtfey6zySiejWsjJpKQtWK60/2s2FRGIysSqVDBY5JCFCtuLW8dB4pqifN1mhk5MUih6sQzPGLRKyzS0zrzZH6Ycy8MQIwTu3Mul7Ro7M9M7MWUM785eeYidnr6w92jQjpBD3x07p203UrM/m75103MeSnaWWQU0LPTvIYjiMSLKkzHmId9ibg6eenp6nly1aw0FUSpFTBgYjURmLLnRSWRsXlQG+4N+8baCRJVPLNHO7BJSVaJlSSMPZg14qZAamuUdC8xRLO5AFyTofZbtUKrKORDFUxBebEcTYkDdSrMLX2IJyU9QLi+VcXpqygL/8QjvHIQHrY2l5UlwbtWPGDU4i4AgQxp4dN9T+GcYR0LwGctAq8udJIKWigyIY5IjcpUPdvG7SyGxuq6DZtLQ92P7UedxlZcRPGAX5Yk5LqWYLJCzqDJG2J38CCPYSQ6BmEvk+YUKGGBUkkrit8wQMTlkLAnax92ntLS0C0tLTVRMVAsjPdlFlx2BNixuRsOptvYbAnbQO6EeExp/xesabHnBIVgytn5ty7ty/Gxl5mVvYL+Gi7UDi3AaeqAFTDHKFvbmKGKk9cSd1/toB8BP+Mr5mVyMD+ehem2PIL22Et87X3KBr7BdF+onDeEw06YU8UcSXvjGqot/bYAb+/UvQLTNZ9m/8p/wdPaZrPs3/AJT/AIOg51+jt96Sf0j/ALkOukNc3/R2+9JP6R/3IddIaAU7Q/enDP0q/wBldFehTtD96cM/Sr/ZXRBX0jycvCVowsis+IF3VQe5c+qC2JJHUAjxuAl6Gu3NWyxwR5tHHPUxxSyq2JSJgxNm/gLlVjy6jmbEG2iXTFbRJMjRzIsiMLMjgMpHvB2OgDV4bTUtZSrw0hZJHPNiSR2RqZY3yeRciAQ2AV+uRAvYnV9xvsVR1bZ1ECNJtaVbpMLdLSKQwt+upHBezNLSZeaQRQ5m7GNQCetrnrYXNh0F9WegC2oquhUqeZxKkIIaNwjVcaWN7XsKpT0KtZ/Zl0184XRlYxPwSZJIN70crNyg3isTEF6VgesZBUdMV66JeMcfp6RM6qaOJfAuwFz7FHVj7hc6w70u4mOKy13DqKpelkbExrBJhNGm2bEL9oeofqL2NwCCGycF7XRTuYXV6epUXammAWS3tQ3xlT/uQkdL20GPw2CGZ4p6puH1SzzNT1KlUWenmlMoV8xy5sXdlMZ3BW42bcymoqTitLG7KJI3UPG/qyRt7UYd6N1Oxsbggg6oiZqeWOi4hIs9PM6iCqlRGZmBv5vUAjEuygqsgAy/m0Hii7Lw1kh894k3ERDixgDQpAOuLSxxbPuDbLbY7HVpx/tzHTnlwrzG3FwwWNSEUgFzcLu8K3tivNUkgBrDlbwOpifzVIwsEmKsYIkjSVHZRISIwLMIubt18Rqy7HdlnyEtXG8bxtdRcYsxDEnZrjCSSqjHRWjdAQQBYCTsxTyCnRp2LyyKGdmQIx22uuIKbb4NcqSy3IA1UeTLiPMpJI8nY01VUQXclmxSUlASTc2RkH9tEfFeJpTwyTTHFIkLsfcBfb2k9APEkay3yYeerw+pekEElRJWLOySlwpSaGGQrcdHsw3NxudBrusV4/w0JxmojpaeAXjpTke4iM8yxlsUTvkmUE7rsp3J21oPDPKDC0ggq1eiqCbCGoGIY3sDFJ6kgJuBY722Gg7tEw87qpI5OY8glkAQE8sUqFMRcbnnx06kf6pGA8bgN8Y8682iaom+qWomnKRkRplPDzku4Oa3aeZDduinbpdnh/BKTlrysppYatQ5gh84STzmOnuvnBsndlLKuTg9R/Fc23EqFJKuJjTvUPLVKyKveBSLmOQnMZY4wadqU32vgfbtZcd4hNH5xLLPQUfPkp5BE0nOqRyeViUCWXIFcrAONrdN9B88nfH6yalpKW9OplSqLzVBeeSQxzjNeWCoBtJ/E5uBewA3j8Z7KRMPO+AvG7xKHkoRg+PM3LwxsHFPMQuwx8NhcWYdqkiFRy40nqkWqxRJiKWG0kDs141VCLkXP1drIOmfemVHE6mCmpAKhIKU0Rm5cKrBeUQSSRozkkyklUBsRlkBjudBL7KceDTQ1USztKkywzIIZnd1lGLpLUsXaR4yUkxYRRnAhRsLbeTrIeNuK9p63gDTw1kcKmQhMEqomMi2Ct67qUdQ+Nrra9wCuRw1ElY6+eVlQ+RswYs5FugsWLf7IR/5sHV0/G4EF3nhUe1pEA/3J1IpapJEDxOro24ZCGUj3EbHXNCdh4FGS+cqwN1ZUqnIt0JHmcQHt2Y/ro88mHbNaeSOheaSSN2Ii5lOY2WRjexfnNdScjuL5N1toNg0tLXl5ALXIFzYXPU+we/QetLS0tAtLS0tAxQ0vLjVC7yFR68hBc79SQAP9hr7WfZv/Kf8HT2maz7N/wCU/wCDoOdfo7fekn9I/wC5DrpDXN/0dvvST+kf9yHXSGgFO0P3pwz9Kv8AZXRXoU7Q/enDP0q/2V0SGkHMEl3uEK45HCxINyvTLb1utiRoH9LS0tAtBXabyiBLRUEbVE8kogjkxIpFnN+68uysVAYlVudrG2rDyh1hjoj32jR5Yo5ZVvdIHlVZWuPV7hYZeF76zHttQwTVlNLw7itPGIFRYIIleYRFd+4sKuDfxBHuO2g0XgvYBYQ08rLU17qSaqoXMLJbbBLgJGD/AAqVNtr+yt7RU9FTLlxniE0jGxwMzxLceKQU+JI95yt7faLV3aqoMZjk47FExBBPmMsbbdQGKi39gDoJXybpUSF341w9ixF2kmbmk3tuHsSf1Og1HyX9rKM1dTQ8Puac/wDMQn6wBbrEskdpO96+Tjw7x0W+UCKNuG1RlYIFiZ1fxSRBlGy2IOQcLYDqbDx1lFT2OoqBY5OGV8MtaqlCnMZ5JXfpylp3zjbqoG6kN3j460LgfY6om5MnFphJygrJSJlyUkA2aRmZnqHHtZiAbnfroCvhUrtBE0wxkaNC6+xyoyH9jfUvS1n3lT8owokFNTyRirm2DMRjAh6yP4g29UW362NrEBnyv9pfO3FFFJy6dJf+YkAJvywWkGxHdjA6H15LKN420Y+SSkYUJqHXE1czzhP9ERssSD3CNFt7jrMeF9nxLUxUEIl5hTOViTlCjMjGSe97TN9ph/Cy0y3urk7/AEtMsaLHGAqIoVVHQKosAP0FhoPFdw+OZCk0aSIb3V1DLuCDsfcSP76xev4bNT1tWae9TFF9WFP26lp0qZFitvPaV4VIY3JmUeGttnlxVmIJxBNlBLGw6ADcn3DWcRcGm/4dE2BjqqyeSVu6S8ctSxZctrqIlwc3I3p0Ft7APXY6gpDUIZHUSGF1hppwY5RGZJEOUMgux5aCO4J2jP8AqJ1dy8PKFo6ThVOFDCzyNBFGSGuGAiWRtiFYXVT+mrafsnTSU8dPLErxxoqplcuoUAAq/rK2w7wN7+OqyXgFbAD5nWGVCCOVWWZlvexjnCF7ja3NWX36DMu0lDUyV9Rm0alqyKNhCt2AaiydkkkHdxiTc47XJ9mq5OHwo3m4XzqbGqhcj6yTuz2QFz3Y7R05O5XEVGQ2Oz7VbSzUzVNLV1ElS0tSI3deRMLIsRAiAGPm6BCxjUNnuMdWtIjxU1KZqmCjhbz2aMRhQ6scwEDyHDdXIGEYPd26kgHeIPWUlLHU5pTCdVTFG5lS4PnU4VWxwjLPJgAFc7qch01W9sOGxx1K1VLTzFapUSWkYxxSrUPIyxSyJMkgAkxaxKg5AkkZb33DqTFqN6OkdZlRn87r2clglM6MqqS0wQF1YLaNTba3XUGOugphIeJSvUCo4bBnShBctI7sFGHq4MSBJIbgyLZjtoB+CE27icNicmzcyrSSbcnolEqj/wDknYaveE8E5c0E1RDVS8lkdVReIMoKtcMqGijBsSTYub9LHpqv47NJwu1NVCXHHKOSSqquVJGG2VYoHjRHQFVa7HfvdGvqsftEjMPq+EdL3mWpkk8fGGabI2999B0ZDKGUMpBBFwR0I19eIG1wDY3Fxex9o9h1mnkl4mRNUU5MYUok0ccUdVHELs4lZfOBkLsU2BtsSADlrTdAtDPlC4hVQ0mdGCDzUErooeSOnv8AWSIhBzYC21jsSfDRNpaAS7A8SklE/wBbNUUyunm9ROmErgpeQeomSq2wfEXuRva+i3S03JCGKk37puLEgXxI3ANmFidjcXseoBAOaZrPs3/lP+Dp7TNZ9m/8p/wdBzr9Hb70k/pH/ch10hrm/wCjt96Sf0j/ALkOukNAKdofvThn6Vf7K6K9CnaH704Z+lX+yuivQLTMtRiyLixyJ7wF1Wwv3jfa/Qe/T2loFqLDO3NaPlMqKqkSXTBib3UANkCPeAN9StLQNzzKis7myqCxJ6AAXJP9tZQKU8VrxVcQhSOkponlhpXQPU1EZX7R0BLkXsQtupVQCSSdO43w7zimmhvbmxPHf2ZoVv8A+dYt2Ygn4bdXoqtJ1uhejpo5C4vsVd6cgqRvfm9R09gTPOpuFRNUCWOhE8y+bcOkRZMYGccxprfWLZS0hVWAUi17kAFHFfKQ9OJKarQRVbxf8tJFeSnnZ+6hjJAKkMRdW6W9Ygg68ycPqa9pHiolpBPFy3qq4Z1RjKFSscCtaIG52LAG5OJPUQizipTQcVBYUhvFWKrNJSOrHlPInrNAbC0i3WxCGxHdCW3b+poKduGwLLPWwzPEaioICKksxEEhLMcsleO2RxFxckbGo7NdlD519XPFWcTkLO1Q5L01KUKZMpI/5qoXJbAbISCbWBOk8f7D0nFQlVE0LSFMRMESaF0y3DKTvYggMrKw6XtcaAa7sLV8NwlglpY5YqhmgAZsHidGyjCSXZFU+sS7DGTIsvLvoNX7Jdj4aCJljyeSRi8077yyyG5LMfZcmw8L+JJJvdZrQeWDkwwPxanaATZBZYfrIskNmV1vzInU3BQg9Dv1ANOC9q6SrANLURS3F8VYZgf9yHvL/cDQW2lpaWgWq3tJTSyUssdMQJHXEEsVsGIDEEA2IUsRt1A1ZaWgzym7HzIWaR5kijTEQU5ZGeOJZAFJixYl5CZgqsLZlTe+wxUcCeCnD0vDzTleHtTyzzmOJpJZ+UuYRRI0jghtjiSXtfpratUHa/hZmiBepaCCIiWXloDIeUwdSrm+GLKG2Uk20GI8c4vIlVJFU1gixjmVRAGjW9RXgSKTuzpyxzeoNgoHS5MK+jjaOsi4bSLFTv5pAZHVoQJhKGDCNl5kz3liPfAVgBdj0IbR8DEk+UcTlBVPUCepuA1JRIFN+swLO1ioAFyoA27hVz0amp5uKTSDzuTzqSAAmn5RSVxjGFLz4iOEESZqt16DQOS0UfFoKqgbmzTQzzmKukdMGmU7KlmuRiUVljTFQQdjiSLdnuxtOLsI5uZujxCeqZklRjmjinodiCAccybEHxB0uFTjOMzyLScPMkmMaMyyPShXdkbFrksppldQLsDGdipOrTt2oniauiEsIlUGohjnYGO8rxw1R5YZJMhGUZQCbY2IPeIWPZfhgo66GaKmlijY8qVsK4D60hVyNQFFg+Bvbx6X6bLrn/st5Navmxs/DogUeMmarkkZhvfJVSoVZALXxIF/ffW/jQfdLUWCrZpZEMTqqY4ysUwkyFzgAxYY9DkB7r6laBaWlqNjLzr5R8nD1cW5vMy65ZY44+GN7+PhoJOmaz7N/wCU/wCDp7TNZ9m/8p/wdBzr9Hb70k/pH/ch10hrm/6O33pJ/SP+5DrpDQCnaI/+qcN/Sr/ZXRLR1BeNXKPGWUHB7ZrcdGsSLj3E6GO0sgXifDWYgACrJJNgAIVuSfAaIaTjMEsayRTROjtirq6lWa9sQb2JuDt120EzS0zU0+YFndbMrdwgXxN8TcHunoR7NPaBaWlpqaoClAQxzbEYqxAOLG7EDujYi5sLkDqRoHdRzFJzQ2Y5WBBjx3L5CzZ36AXGNvG99tSNLQLVHx3hFPVSLHJzEnRDJHNFkksYJCkpKBYXNroSQR1UjV5paAPqOBcUijK0lfDJYEL51AMwCPF4yASPD6v9b6DKrsfxqqkcVfJJZMBNzI+Sq38IuUS2+9iAScdxipXY9LQAVR5Oad+GycMMqvNYz52RWWV2bGQIosiFgy2H8IYX8dYrwnsi6NNSVkQEise6U76sQoR45Eu5VjcWCupIUBWZgNdT6qePdlaWtULVQrJYEBtw6gjcK6kMoPiAd9AC9ieAR1kGcM1XRTQvy5UpqlngzCqe4shdcCCDj1U3U9NEXo7xKM/VcTDqOi1FLGzf3eNkJ/266veB8BipEKQhu8xd3kdnkdyAMndiSxsAP0A1Y6AHjpOPJ/8AX4ZJcn1451sL7WwP+f8Ac6e/4rxiHeajpalf/azMjgfyzLZj7gw0WVUBcAB2SzK11tchWBKm4OzAYnxsTYg76e0AjH5TaVWCViz0Tk2Aqo2RCfdILxke/LRVT1CyKHjZWVhcMpBUj2gjY6+zQq6lXAZSLFSAQR7weusP8onFZ+CcQEnDAkVO0cZkgH2DSu02+HRCVj6pie7+ug0HtT2XfKaphqZ4S0KxhaaFJHHfdjbuljk75NjiTiCW22yvt/LHDDhTUcVIHPmqvK16ropkYujMMMcITd2IvIpAsQNI7E+Vak4qnJYmnqGUgxF7FrjrC4sSfHwYeza+hLyi9nhDVLUARx+bIZVY+dVk0hDfV8zIARgWdgC5XId42OgE4aMxQTwRq0JtFSPLUyOqq80jM0MV7YoyhZmYhbASAr3wNWfZzilNHxgxZlqFo3pjLO4MT0qwYgZt6ymWM4gWVd7XuSJNJSLQusrQxxVVPTmpqZa0mZ5JpSQpSOKQhSHDAFmU/WL0J3Fe2ccavBOWlkOQAaSJFpmZLyVCqgCuAJpAmJXwe7kmyhuHYGu5LycOkcvyFEtNITfm0TnuEH+Llk4E9PVto11jz8dd+G03GM+ZUUkv1ojULGYJmQSQqLbhFKC5Jsytudaxw3iKTxJLEckcXB3B94IO6kG4IO4IIO40EnS0tNVBew5eN8lvle2Fxla3ja9vC+gd0tLTdRLirNizYgnFd2Nh0A8SdA5pms+zf+U/4OnInuoNiLgGx6i/gffqul4ujvNAuReOO7kKeWpZbhS3TIghsRvYg+I0GBfR2+9JP6R/3IddIa5v+jt96Sf0j/uQ66Q0AX2zqjFX8PdUMjKtXZAQMjyUAFzsov1Y7AXJ6aouxXZ2SWvkqqmokErCOoRI1hWJ4pBhkFKlkLcqxIxcoY8muWUXvbOULX8PJjaUY1Y5SBWZ7woMQGIU3v4kC177aoe3PaeuX7GhCOImZ285HMjozImZk5dhFkVFnVyQFkIIxLKGlwU5VnYuzZsCFa1kAVRZbDoSC29zdj4WGvtQ7jHlqrXYBsmK2TxIspyI27u1/aNBvZjiNXHjCYYgFw+oEZgKxMwDSRyCaaKcLe5AYMd72JAJZPVCElppVCO6IgIAszWULe/eLMdunW2gc8/j5vJzXmYZ4X72GVsrey4I/sdPLKCSARcWuL7i/S48NfSuo1BwyKFQsSKoCIlwO8VRbICx3aw2FydA7U1GAvZm7yiygse8wF7DwF7k+ABOvlTRpJjzFDYurrfwdTdSPeDvpwyi4W4yIJAvvYWubezcf7jXrQLTU1MrFCwuUbJdzs2LLfbrszdfbp3S0DdTUCNGdr4opY2BY2AubAAkn3AEnX2KUMoYXsQCLgg2I8Qdx+h170tAtfG6bddNU1WsgJRgwDMpt4MjEMP7EEae0Eeg5nKTn4c3EZ8vLl5eOOW5HvP/AI05Pli2FsrHHK+OVtr23tf2ac01TVIkXJQwBJHeVkOxI6MAR09m4seh0Cps8F5mOeIywvjlbfG+9r3tfTulpaCHWrOZIuSYhHkTLmGLlMTYR2IAJa1yeg8DrM/K9wlJaiFZto5jBc3N8IJJ+aRbxWOozPjijH+E61jVT2k4AKqILcJIhyjcjIKxUqQy3GSMjOjLcXDGxBsQHMHDOEMlHWCW6MjI6nbZo2Zc1IF9mZYza3/URt0GtI4bx+qeCGHiNS3JSW6zxxqZWni70UE5kOAY9xlZgQzKAxuraf45wNabkc2mqUKM8c2IkqIJaWVJFkxkjFwT3ABIqsCEO+JOrvsT2YjkNVG3PqKKSnhjvVRPHnIrzs5QMoYgFg2e3ec26CwB3F6aWF3q5oozUUrLUSNWSJJK8rEpTQDlYhME+tKKSSQhIAK6qu2vKDRRo9RWy4SxBpVAh89qGQvy42VDcK7SZANdpISTtq97T00nBquE1BkmpRm8E8UdOaxXSIqqTSSRnNUQtYnwsf4MREHBVmRqqokjlZ1Kc0LJWc5mEZqJ4kMYWFIV2uqGxUre4Gge7EyRjhs1PLMcDHJCY4cfN1dxIDLUSk2Mha6qiPcrGhCHIas/Jr2qakERmlSWjqUjDTKCDBWFACtQCe4HtbP1WKhtsm0z2G4vDC5leINHAGbzuRRUScgi1OplTu0rRxCzRmzHIWS50O8B4SpgjZGSJzHg08QMlNMo35dVFdhItrFmWzp6zxAAPoOihAM89744+s2Nr39W9r++19Oax7yfdv50hiTlPNGwPLhJ+vEa3/6aRjjVotiOWSsqYkd8LfWn8G7RwVQbkSAsps8bApKh9jxsA6f3A0FlpabemUsrlVLLcKxAyAa17HwvYX/Qac0C0zV/Zv8Ayn/B09qGKgvAzMjxkq3cfHIWuBfEkbjfr4+3bQc9/R2+9JP6R/3IddIa5v8Ao7fekn9I/wC5DrpDQCXaWQLxPhpbYAVZJ9whXVxQJFzGkjDP50glMhHcwVI1Vb2uAQSwU+LSH26qe0J/9U4Z/wDL/ZTX3tRDWPjFCCRI9uZEzRiGPOP6xmEis7gFrRghWAYm9grB67Hs3m7wRuq+a1UkAJGf1EcoKp6w35JVAb7bGxtbV9xOrMcTOkbzMo2jjtkzXFgLkAb+JOw31l/CuxjpPXCOsq5Gp5o3IkqJI4ZnanRnEpiKlG6WcE49y4YCxk0lBWtUyrSVKBTT0zyGOWSaQoZKjFYpqguEJXM3K2NltjcnQaM6ySJKu8J3WORSrNYqLPYrYEMT3SCO779SlG3W/v14nqFjUvIyqqi7MxAUAdSSdgNDcXHi7tJQ0k8/NwHOdxFTELexUSNljYnvxxENtu1hYLqSkWIh0iMjlrXuC6rLIpezObhBsxQG1kAA2A1O0IcVi4jFE1S9VH9UOY9NFAOWyLYugdyXJxDAMMbm2w6ava+KOqQxLKVYcqS8bASKA4ZCR4BihG4sQGHt0E2KpDM6gNdCAbqwBuoPdJFnFj1W4BuOoI15irEZ3RWu0eOQ32yBI/3A0/qHJUqZ1j5jBwjOYwBiyXC3YlTax6AMPHroJmlpE68RShlDKQysAQQbgg9CCOo0HvS0152nM5ea8zHPC4zwvbLHra+1+l9fBWpzDFmvMCBylxkEJIDW62JBF/cdA9pajihTmma31hQJe59QMTa17dSd7X05U1KxozyMFRFLMzGyqoFyST0AG99BHpqhudKjkG2LKFjdbIwIszklXbJXPdtYY3G4Jma+A36ajLRNzjKZZCuAURd3lg3uW9XIsdhubAdOug+0XD0iz5YI5kjSNcsSXa1zuTboBYbAAAAak6Ypp2YvlGyYuVBYqc1sO8uJNgbkWNjsdtJ4mMisHsgVgyYjvMSuJy6i1m2HXL3DQP6WoNJwWKIxmNSDFFyk7zkCO6m1ibHdRubn37nX2pinM0RjeMQgNzUZGMjG3dwbIBbHrcHQVHb+g5lE7quT05E6r/qEd+Yn6PEZIyPY+ub6Ph80M9XTrMyCGJ3IjbKGflDMZqxKyK0Yd8SCDa1uuusyNcxdquNNQ1PLESOveVsr3ZYnenI/7bqkwvbpOx9mgum7R1sdVjWVkqUctRy5ZKYJEUlsyIw2ZlQ8oNboyhtrGxHm4tUO+FPhFUCV0lkiVFppMCPrixAWJg5VgQcQxVxym3cXo0krqmNJZVVpMIxJILIMUCR54jboq5W8bnxOtj4DTiF1WZ281ragpd3U1dFxVUKspcj6wMFK5EEOCuQsxzBdlppKNWWblywozO6VBsZJVykkxVwVpqmMd8hmCuouNl52tBj4NT8RQVLLLG5N4pQzR1EVlCkA2BTvBrxnJCRfvA6Am7NVrVhpmZBJTqskeF446ikyAsjKMoZIX+zDMQmePq3L6NxztFFRxLGGAkKBYlwZhfYLkIx3Rfaw3NiFDGykIr8WqqH/AK61RTDrVxrjLGPbURDYr7ZI9h1KKN9X8uUgjaCVQuSsSFDiSIg7Kbi17qQwv06G+sw7VeVqZEXl0+IYbkSoQ2QuhilAKXOLlQyssguBdlZBB8n/AJREp6mOle609Tulh9TFM7GyxG5xjdsgY9+W4Iva9g1yQ5TKFmxKKWaEYEsrbKXuCwAIaxFrn22tp6r+zf8AlP8Ag68R25r/AFRBCKOaQlnF27oIOXdO9iAO+LX3tEq4515hDJIjsLK3cMUXLs1iA3NbIFgDj61r7aDA/o7fekn9I/7kOukNc3/R2+9JP6R/3IddIaAS7TQhuKcMDAEf80bH2iJCD+oIBB8CAdRKXjiFEhFSaSMNgqvBIoCxPGvLjqHtG57kq3FyeYLer3nu2ETtxDh6xPy3K1YV7BsTyU3ANxf2XBF7XB6EG7W8JSpppnijM8UMfMlrefHUc2ZDCXjRixeNAvMuERNwPVF8glcKq45RnBU08E9XNJNNerME+LtlAuODGUCBhYDEAk+/XnsXxKug5spakkNVIXjd45EFQiSCLJHiBw7xEmJi3ExfLd8ZFfTwGWShpaTzfzjBJOYsbRUysJS8oCZpG7KoVVzW7WOItdi2Gc01KIo6JkggyV2EhXCAPIrPGSBI7BLSd0AEMwVmYAEJ3aThMUsR56lXlCRtNEoJQITIpYsLctXFzkMTexFidCfCvKVWT1ApIKWN371qqdpIIJVVQwaNMGa7I0b4gnZr+ruCSupRHIUQ1YjZUdxGjSh2aWFN5HytZVsyC10d263OmuM0EXnDQyTFJKt1kpyiHOKpgiF3D7i5RRZSACEkG+RGgtaGtlcLFUJT82xM8aSswWJuYEZQUBfIrjY2Hrbm1jMVFh5SRxtY2jBUXxVUYqXJN8RbG++7D26peFdoyEEtbJTw2kemIsV5lRHK6gxsz+qwUkR2JFzubb2MsMzSzY2j+qVYZS7OhY5ZZw3UZKwG9+8rAXFjoH+KRk8ohJHxmU2jkwxFiCz94ZooJJTe+2xtqdqo4tNsvMhklRLSF4vCWORMVCBsib3bxFkIPvqq3t5Slmijq6dZFmiUBZomZ05keYsb2NuYmO7bXG5GgIaerIEaTmNZnUkorXBK2zwyALAXG9h1Gm2lETKimNY0hY8lFJlspQAxqp9UC64hSSSlrdDC7UxBliCNEtRzVaDmScs8xb3xsCX7mYKAd5SwuL3EHsNi1ItZLiJ6rvySMQTdnISIMf4EuEVRYeNrsSQvSGdopYsApHfzRhIYypIC3sUOWJIYeBFgenySm5xZZY2URyIUYORniFYN3GBxDllxbridiDu3Q1rmnjclKlzjdqfFY2uwBZMpCMVBJPeJOJtvYadrHkV42QZJurp3RYEqeYWO/dAYYjrn7tA/DVo7OqsC0ZCuB1UlQwB//Ug/31GLiNiJ5gwnlxiRwoA+r+zWw798Xbe53I6DVBU+UykjzHMjlYOQqU0kcrlAFu7m4SBQSbl2AAF772F9xniIhRCZIospY0vLfE5OLqLEd4rcLva9uvTQWGmY5mMjKUIVQpEl1sxOVwADkMbDqADkLXsbfJ5SpBJQRhWLsxIItaxHha2VyT4D36jyVSyNEYnZgHBJhZCmLRORzf8AsIKkY7k8s9L6CXUFsG5YUvicQxIXK22RAJAvboNeo72GVr23t0v4292m4J2YuGRlCtZWJUhxiDktiSBckd6xup8LHUSg7QQTGPkyZ81HdCoYqVjYK92tZSGIGJIPu2OglUvM73Nw9c44X+z/AIcr/wAXtttrzW0CyhMywwkWQYsy95DcXxIyX2qdj46fSQG9iDYkGxvuOo/XVdwugp6YtDBijSM8xjzJcliAz2Yk2vYbbDYaCz1hnbHs1G3Fah5ULiAmqEbglZo8IZDCv82Fd4EXX9dbXRmQL9eY8izWwuFxyOA7xvlja/vvbbQR5SV81mpuIgd2JhHNbrgSShPgBvLF/wDI3IGgyqlqaaj85pp3TlRuoA6memkVijptu3LZrWuAakPYBNifs7wIipRKyRqoc9oJ87skkcsN6OpXc9Qgj5l77KL9y5C+H8BkRlnrciY0ForA5UsaIZoSDuGFJKkim+yhhcFe6XcRhWCBFiez0PJkVhcieiSWKTusevewlXc4iWRBfFiA0HiXY6qVSKOsOyOsYql5jxZjflTqRKP4fXL+qL30Nv2I4k6Ms0NDI5VvrBM6gTEgmVEMBCcy15Ix3JDvZTlfTqWdmL5xlArlVJKnNbDvixNhckWNj3enTX2jpcAwLu+Ts13IJGTE4iwHdXoB1sBudBmi+TKulVlmnpI1c3ISN5nBLZEhnKh2ay3LKblEc5SDmF6l8hFKTlVT1M5JGQyWONsQALqgvewG97m2j3ziRJgjK0iys2LIgCxKsa7SsXuSzZWIHiBba+vcHDQFkRmeQSs7ESNlYP1RfYgGwHhoPFLCtPTYwB5ViQ4qHzkbG/dDO25vt3msOmwGlKZfrswgj5Y5dr8y+LZ5+FvVtb3319oOGiDCOnSKOnRCBGi4kOWvcWNresTtck3v1vV8RVog08pWSSOmcSJBGOYys11K5PdVGLbX7xufADQYj9Hb70k/pH/ch10hrm/6O33pJ/SSfuQ66Q0AJ5Qahkq6JkWZmEdZiKcKZrmFAOXkCLi99weh2PTXnt4HfzmGjZ+a1C/OBLNBFAFkxtHe3OkN0Fuihm/hAaT21B8+oLOIzhWESNfFSIFIZrEHEeNiNr7jUfhUlRJypo4QWq6qOplzDKsdGYykYDhgGlVEjYpvvI21t9B4ouFCWgXkxJ5qQJMIzIJJVxhzDqQwqmcc+zMdzyvG7KVQ1ktw8qSRgO8fKULIGBdcJiVBZRiDsbWzNxsDoLFM0k1WOHvJBGJJI5E70VOJECmUuc8oWfNWSWAC/eLq1rmzp2rC5RYKeCaQyOs0solKIwiDmFblpt99xCvqXF73CNW8OepqnSV6iop6VYoWQOYxNVO2TM3KCi0cToTsFJIv6p18pOziwV8cDKZGtzKeslKvOlPGVMkOTo2RVygB2ISZrNdO8p+yztSJyJJRJi9wzGCZpJKhDNUhySyyYhsb7WktazY6suPgu6TrGyNBVU6RytcF8qhoJVKMBZcJHIcXDBkIviBoPVHC6cTeISBEYmpEZjB5oeNY2wc7oY5FzNtzzgDsQdWPEJeStPJUzSfVM3MeJcYG+pku0472EYte5awbG51SlI46ikH1gaOtljeWQKDLNJRu2VxsVe4sAAMlUACwGnnlZjUoIJ50epZZBWOqU8YWEMrxXBJgLBRsCblj4WIR+1LyFWo6ZeUZDLNJ5vizGkI+tYqybTSyO6qFNywyysGGrqPhELMIsJVjSKErDiVp0KSMyFGUC0qsBcBtgF23uYFHIxnrZorlhMIsrrysYaUEI5ILYCaSW5QFg1/AEaquNyw1TNDzKgrJUCMYGp7kzQZF7q+LQ4GEhe6FydyT4BcvxqON5P8AiTojJaVInUNGioSOZBIY1MhsVLdShNtgQTV+TiuzozArRVCwcyOLFG5f1ErBOZKSy5MOU4GIIBvY6tqDiNNW8qSnljkhp7sGjkcSiRRjZl6lChuQx73d2IsdCnZd55KeKdK1o5J6yRkgzp2iYSymR1bFGbNYTIcGc4so6bDQEsnmzxLSxxAyQgy8umxdaepjs6qTdVVi7Eor4hsWuLA6Du0HG5oK3kcRE0tJJGk7QxAMGcskKpMzMixxFwrlAccpcSWU733FK+SOK0CiNppXRjQmnOUxdGd+bMVWI8wyxWcFiz7AEDUPiGVVxhJAZY4oaRYporETO1Q0lo7KwIKqBLkp7oW43GwXEnNlREdTShy8UIxReWx5lhLA0rRTAIqBSuV2JIVRq5qeOERVBdDC0OWJkXm5Ko7swjiYuyZeGzbHp4CK8ZIhlFNJRytS8+plllhdXiLksjsgVcZMGlL4i+1rDPT/ABPi0cFTDCiyyTVkkqecZxvOKaRSwML5ARpnjgh8IXIVj1Ah4dxiMF4YY2ewikYKVufOndmYo75xgHJyrgbbAG1tNyrC86IpCKXKqEilSQ1MK7EuLI0ax7AMpUkAXNsdUs3F2jqGijghq6sSSvHMMVRCFbCKaS11nMIdLbmwUmykkSjRxSVEjLHWJLIIxVRiZ1xQjOOQWY3xZGjCwkE5vcEaCbVVdZHTKhRnmSSmjaYNGolDPGJHVcWsBchgVXbIrbY6m8Q4jDjLEiySvE0TPDBdZMnkDKb5KCL95u90yve9iMcW4osdUJ/qpo5ozIlMRElTJPE0IjQIwzZ4itQ1zYqzYm2ItZ0tbeOFcYxW5yBEmkWokiQsxLSESZWMYQHEmxdBuNBJ4hQqUq6eOJKeNwHeokRTBI8p+tuodSzYixYkbsOtt3/OhMgnpUwkZ1ikleNVkSOOQ5q4cqxGzKBc2L5AHxpO08PNWpWjjhPOjk58syd1aiCyw5cz6s7pjY+1H3XqpFhUyRSwGOoqUgMz3U08zhHYiRgCBGSjRuxjXIOAAbiwX/GuIRCOZ3jUmkOamZWWPmiO6lHxPQNYsoNrsOoI0+aTzukMdZFhzoissWQbHIWIDDY28CPcdB3Gp5oJpXZJJ5EilqaXJjJDHULEBImKYsEOYVS/q3NrZbvcN444rJpKp4ZhBFdGgkQui1Dwl43jB74jtGecQt1PQk2ACkvDpYk5Fs6mjaOIZWxkKFjQyEf6JY2kpGF+roDsL6itw6Oomo6KMkq0sckQdCwbhhBmQ5Ho0LCWDc3tMw3vsU8cpZKiMAJNFWRl6eOao5WFSrK5KM8JCjdMlNgUkVCN8tUvZziwhk4jWuRC8KRxrDOSogeYc6pCKbGX67NlQEZ42DANcBp8naKIuEhZJXDWdVdRgqvjIxJNu4eq9fdqRw5FOcscrSpMQy98PGoCgWit0U2v1O5Oh+aveSEcw0oqIoBOZ3hMlOkUhkDYAS5ZctTfvWN+rA6b7ScSEEFXH9StPDRRsiDFO8zTLj664qQqKo23JsSdgBBBU8qQRTTB5JnleJSoU8tSDiLdcAQMjub6dgpfrpJWjVWssauGJLRKMhcWASztILb9Ab72A5xzjjJUo0c8gVFUSUqUzzMwYq+asCMVxGBk3RS1iQbWhcR7Rw1lPOtNLNMtVTykMFjMdOUR1UkNhiHaOQgu2OS9VDLcCNxIk07KgkmeMcofWpFy0tZZHOSK+byG6qCVtscdUfaMRvFLNMaco8WKTIBIxW31lMBe8+VprEWtlst1J1X1HFyzLzZpo6mCNmhd1HJqGiEolZYIrvIrIQWCnphgbgk1cxqZlFNVCOpzVwmSwpTebCSMiqeMFjzWyxRbpYhhbcnQBH0dvvST+lk/ch10hrm/6O33pJ/SSfuQ66Q0AZ5QuyM9a9M1OYrRGUSJI7xiSORVBTJEYgEAg2sSCRffWf8AaDyuTcNrpopaOnadQA0izTOMXVHCoXUFV3HdAABvYa3PVVW9lKOZzJNSU0jta7yQxs5sABclSTsAP7aDCf8A/enKYPRrImLqySzPIrhyCcwynO1rC/QEjXuq8v7uhUUUUbcto1kje0kasB9mShA6KbWt3RsdbZ6DcP8AwNH8PD8ul6DcP/A0fw8Py6DEI/LuBGsY4bS4LE0QUkkCJrZJ6vqtYXHQ2Go3EPLYZIpI1oo4y+4kWV8ldZA6MtwR3ZArAdNgOm2t49BuH/gaP4eH5dL0G4f+Bo/h4fl0GDV/lwlqImSppYnd4jGWWSVUF2yV1juVDqQpD+sCNiNepvL5WNA8bIhd4mTM44gsT3gmG5CnGxYjYEgm9939BuH/AIGj+Hh+XS9BuH/gaP4eH5dBglB5bJIlgQUqMkKvs0j5PNJfKVmAuWOUtx0JkJ6garuG+VWSBWMcKpJy1jUxu6xBEhMcecRus5UEm8hYkhfBQNdGeg3D/wADR/Dw/Lpeg3D/AMDR/Dw/LoOa28pMkjO08bEmNo4xBNLAsYd8mICklu9jZWJUBFULZQAqLyp1UULRJHT4uoVgYUxsIkjBC2sGKBlLG9w5HgLdKeg3D/wNH8PD8ul6DcP/AANH8PD8ug5zHlVfntMYAMnkOCyyhFWUSCUKCTiXLBywsckBFgSNV/DPKNVQh9wzvyhzWCGQJFFJGqd5SpGLkG4ufbrpz0G4f+Bo/h4fl0vQbh/4Gj+Hh+XQc2J5TZRTrAIkMYbNwzMc3MZWQsRYkvk53JxOGOOI1Li8qxWYyCn7peNhHzWKoIZI3iSO6nCNCJQFHhO42210R6DcP/A0fw8Py6XoNw/8DR/Dw/LoOeKbyw1EZtHGixCSWTC5Z2eUEMZJWBkY7t3lKvZiMulmovKrJG0Rip41WOHlYl5XNi13KuzF1LLdBctip7ttdGeg3D/wNH8PD8ul6DcP/A0fw8Py6DnhvLDOJGkSJA/OEiMzOxRLLlGu4spKqSRYnvA5BjeNVeUwyxcqamR0DMQzN9dg8iuymQLkT3VUNsQL3uQpXpD0G4f+Bo/h4fl0vQbh/wCBo/h4fl0HO0HlYkvGZadJBG8jMmb8uVHQKqTKchKEUIFZrmyLc7EmJJ5UJxCIYIoYV7+QCI470gkURh1PKVHuUA6Fr9d9dKeg3D/wNH8PD8ul6DcP/A0fw8Py6DmyLylsGVpKaCVgUJkmGczgY8xXciziSxvkpK5WB2W0pfKzMHma01pRgIhORDHBc/VRxiOyrY45DvAdCCSddE+g3D/wNH8PD8ul6DcP/A0fw8Py6DnZvK/U4KgjRQI2Bte/OIsJ4ybmOUC5yBNyzE3J29z+WOpLO4W7HHlc1uakAGFyisvfa6izOWK723ZiehvQbh/4Gj+Hh+XS9BuH/gaP4eH5dBzXSeVWsjlM6lWqGi5RmkVGcqSxJvgDcEraxsMQCG2t74P5Up6eGGFAwRBKJCssiySmQMFOdyUwvdQNgbm1zrpH0G4f+Bo/h4fl0vQbh/4Gj+Hh+XQc2jypVXLELPMYlyAHPkEhid7tG7jZxjdQxXIX2IG2maTykTxqwChiZC45mLjI05h72SFntGWABbEbbW69Meg3D/wNH8PD8ul6DcP/AANH8PD8ug5tHlSmWN44IYKdWwxFPzIyjLjkwZXzLMFUXLbDYe3UWLyizpG8apEwkcSO8ozkeYBe+52ElmDFVYEDLxIDa6c9BuH/AIGj+Hh+XS9BuH/gaP4eH5dBhX0dfvST+lk/ch10jqt4d2apads6emp4XItlFFGjYm1xdVBtsNvcNWWg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7" name="AutoShape 6" descr="data:image/jpeg;base64,/9j/4AAQSkZJRgABAQAAAQABAAD/2wCEAAkGBhQSERUUEBQUFRUVFRoZGRUVGRgaFRoVGhcYIhwcGB0eHSghGB4lHSAYITIgJCcqLCwuGh4xNzEqNSYrLCkBCQoKBQUFDQUFDSkYEhgpKSkpKSkpKSkpKSkpKSkpKSkpKSkpKSkpKSkpKSkpKSkpKSkpKSkpKSkpKSkpKSkpKf/AABEIAL0BCgMBIgACEQEDEQH/xAAcAAABBQEBAQAAAAAAAAAAAAAGAAMEBQcIAgH/xABGEAACAQMCAwMICAUCBQMFAQABAgMEERIAIQUTMQYiQQcUFjJRYZTSCCMzNVRVcbNCcnSBsVKRFSQ0YqElZIRDU3OCohf/xAAUAQEAAAAAAAAAAAAAAAAAAAAA/8QAFBEBAAAAAAAAAAAAAAAAAAAAAP/aAAwDAQACEQMRAD8A1HtL2lkppaeGCn84kqOZZeYsYAjUE3LAjof/ABqJ6Q8S/Kx8XD8ul2h+9OGfpV/sror0Ap6Q8S/Kx8XD8ul6Q8S/Kx8XD8uivS0Ap6Q8S/Kx8XD8ul6Q8S/Kx8XD8uivS0Ap6Q8S/Kx8XD8ul6Q8S/Kx8XD8uivS0Ap6Q8S/Kx8XD8ul6Q8S/Kx8XD8uivS0Ap6Q8S/Kx8XD8ul6Q8S/Kx8XD8uivS0Ap6Q8S/Kx8XD8ul6Q8S/Kx8XD8uivS0Ap6Q8S/Kx8XD8ul6Q8S/Kx8XD8uivS0Ap6Q8S/Kx8XD8ul6Q8S/Kx8XD8uivS0Ap6Q8S/Kx8XD8ul6Q8S/Kx8XD8uivS0Ap6Q8S/Kx8XD8ul6Q8S/Kx8XD8uivS0Ap6Q8S/Kx8XD8ul6Q8S/Kx8XD8uivS0Ap6Q8S/Kx8XD8ul6Q8S/Kx8XD8uivS0Ap6Q8S/Kx8XD8ul6Q8S/Kx8XD8uivQh2y7feYyYLEkhWISsHmEbMrOVVYFKsZpCQ3dFrd3fvDQOekPEvysfFw/LpekPEvysfFw/LoqB190Ap6Q8S/Kx8XD8uvjdo+IgEnhgsP/dw/Los0zV/Zv8Ayn/B0EfgXFBU00FQFxE0SSYk3IzUG1/G19Ttc+fR+43PJxBopJ5niSkbGNpHaNcXiAxUmwsLgWG2ug9AKdofvThn6Vf7K6K9CnaH704Z+lX+yuivQLS0tQuI8bgpygqJo4jI2KB2C5N7Fv18P9x7dA3wjtDBVNMtO+ZglMUmxGMg6jcb+y422OrHTFLQRxZcqNEzcu+ChcnPVmsO8x9p30/oFpaWloFqh4/23paNxHNIDMwusCd6Vtiel7LexsWIB9uonbHtUYWjpKQq1bUnGJTYiNbHKaQf6FAY2/iItvvrKu2PHKDhs4pkghranJWq6qsQTEsbXUXPcJHXHZRYWJuQGvcN7bQSSLFKs1NK/qR1UZiL/wD4zujn3KxPu0Qayp6OqqKZ4KOmZqATo9PK7Y1KQqEb/lklxtjIGKNIwGJAAItq84XV1bRtLRVTVfLbGSkrIkhnDCxKB0VOW9jtmjKbruBvoDnS0H0nlG5qLIlBxFka9mWKJhcGxBCzEqQQRYgWsdepfKjRI5jlNRFIoyZHpqgMqj+I2jPd3G/TcaAu1E4pxWKnjMs7rGi9Wb2noAOrEnYAXJ8NB/F/KzThuVQlKibEsxd+VDEgtdpXYXuL+ooLbW2NrhNd2mkmqE5bvWVLgiIRAKwB6mnTcUcRFr1EhaVl9UIpzAaHwryixSVLU9QjUrnExLMbPIrKTdgBjC2xtGzZn2Dpou1h9FCtsKgx1AYE8iEWpIlG0jxFmDTSDfKskdURrnN3ULow4V2xkp8FcmqpS2MdTZhUuN7COKzPW490GVAoIJYA2Og0DS1D4ZxiGpTOnlSRbD1SCRcXAYdVNvA2OpmgWlpaWgWlpaWgWlpaWgWmpqRHKl0VihupYAlT7Vv0PvGndU3aPthS0IU1coQubKoDO7e2yqCxA9traC50tQOCcdhrIhNTSCRCSLi4IYdVYHdWHsIB1P0C0zWfZv8Ayn/B09pms+zf+U/4Og51+jt96Sf0j/uQ66Q1zf8AR2+9JP6R/wByHXSGgFO0P3pwz9Kv9ldFehTtD96cM/Sr/ZXRXoFob7V9jFrSCZWjvG0MgxV8oXKlguX2b3UWce+4O2JJpaBDXh51UgMwBbYAkAk+7269ayngPZSk4rz24q5krxNLG6CV1NPi7BFhQEDHEBgxBvuTffQaDxztVTUdvOJVVm9WMAtK/wDIigs39hqnftBxGo/6KiEKf/dr3wPje0Md39/eK3/xTcN4eeEJMjRxtK4bk8QmJIkc+pHVubtCRsoN8GtsVY20X9nOFzRJlU1Ek0siIZASvJWQDvckBFKrc7XubAeN9ANr5M5Jahqmqrpua34RVpwvcVLK3fkxsOmQFyTtc3D/ACh8D4fwtC0NKkkqBZWkmaSRjK7sIQ2RI3ZZZG6BhDib5bbZrLeJ8Aj46/EYeeYjBVxICBkbQxOO8t7YmR57WIPdHstoHPIRx+pqqWoaodnRZ7Izks+RUM4ueouVIHhkfC2iettFxanKWBqaaZZB/qELRNGx9pXORb+xz7Bp7s5wKn4TQCMOBHCrPJK9hc9Wdrf43sABvbVR2Z51a9RxEAJzIjDQrKG7sQuea67G0smLW64ou520EbyYVLCo4pAfs0rZJI972WSWZWUD+EB4mNvefbpntDHzmMtQwjgLWQ8Qd4osTcYx0kbI017jeZgxJ2UC2irsr2ViolcRuzu+PMdjclwu5t/Dkxdz13kO9rAWR4TCZucYozMFxEpUcwLvsGtcDc7DQYvUdlg8ccSQzzpOhiDJTU9JGXXJoWDTx80HASFn3uWFmOwNBDRxwq3Ingog8a86n53nbSNFbMSRiO4HfLYFip5bAgjddg7RcIydfOlq6/Jy0dNEqx0yY2I5hyRT0H2rtfey6zySiejWsjJpKQtWK60/2s2FRGIysSqVDBY5JCFCtuLW8dB4pqifN1mhk5MUih6sQzPGLRKyzS0zrzZH6Ycy8MQIwTu3Mul7Ro7M9M7MWUM785eeYidnr6w92jQjpBD3x07p203UrM/m75103MeSnaWWQU0LPTvIYjiMSLKkzHmId9ibg6eenp6nly1aw0FUSpFTBgYjURmLLnRSWRsXlQG+4N+8baCRJVPLNHO7BJSVaJlSSMPZg14qZAamuUdC8xRLO5AFyTofZbtUKrKORDFUxBebEcTYkDdSrMLX2IJyU9QLi+VcXpqygL/8QjvHIQHrY2l5UlwbtWPGDU4i4AgQxp4dN9T+GcYR0LwGctAq8udJIKWigyIY5IjcpUPdvG7SyGxuq6DZtLQ92P7UedxlZcRPGAX5Yk5LqWYLJCzqDJG2J38CCPYSQ6BmEvk+YUKGGBUkkrit8wQMTlkLAnax92ntLS0C0tLTVRMVAsjPdlFlx2BNixuRsOptvYbAnbQO6EeExp/xesabHnBIVgytn5ty7ty/Gxl5mVvYL+Gi7UDi3AaeqAFTDHKFvbmKGKk9cSd1/toB8BP+Mr5mVyMD+ehem2PIL22Et87X3KBr7BdF+onDeEw06YU8UcSXvjGqot/bYAb+/UvQLTNZ9m/8p/wdPaZrPs3/AJT/AIOg51+jt96Sf0j/ALkOukNc3/R2+9JP6R/3IddIaAU7Q/enDP0q/wBldFehTtD96cM/Sr/ZXRBX0jycvCVowsis+IF3VQe5c+qC2JJHUAjxuAl6Gu3NWyxwR5tHHPUxxSyq2JSJgxNm/gLlVjy6jmbEG2iXTFbRJMjRzIsiMLMjgMpHvB2OgDV4bTUtZSrw0hZJHPNiSR2RqZY3yeRciAQ2AV+uRAvYnV9xvsVR1bZ1ECNJtaVbpMLdLSKQwt+upHBezNLSZeaQRQ5m7GNQCetrnrYXNh0F9WegC2oquhUqeZxKkIIaNwjVcaWN7XsKpT0KtZ/Zl0184XRlYxPwSZJIN70crNyg3isTEF6VgesZBUdMV66JeMcfp6RM6qaOJfAuwFz7FHVj7hc6w70u4mOKy13DqKpelkbExrBJhNGm2bEL9oeofqL2NwCCGycF7XRTuYXV6epUXammAWS3tQ3xlT/uQkdL20GPw2CGZ4p6puH1SzzNT1KlUWenmlMoV8xy5sXdlMZ3BW42bcymoqTitLG7KJI3UPG/qyRt7UYd6N1Oxsbggg6oiZqeWOi4hIs9PM6iCqlRGZmBv5vUAjEuygqsgAy/m0Hii7Lw1kh894k3ERDixgDQpAOuLSxxbPuDbLbY7HVpx/tzHTnlwrzG3FwwWNSEUgFzcLu8K3tivNUkgBrDlbwOpifzVIwsEmKsYIkjSVHZRISIwLMIubt18Rqy7HdlnyEtXG8bxtdRcYsxDEnZrjCSSqjHRWjdAQQBYCTsxTyCnRp2LyyKGdmQIx22uuIKbb4NcqSy3IA1UeTLiPMpJI8nY01VUQXclmxSUlASTc2RkH9tEfFeJpTwyTTHFIkLsfcBfb2k9APEkay3yYeerw+pekEElRJWLOySlwpSaGGQrcdHsw3NxudBrusV4/w0JxmojpaeAXjpTke4iM8yxlsUTvkmUE7rsp3J21oPDPKDC0ggq1eiqCbCGoGIY3sDFJ6kgJuBY722Gg7tEw87qpI5OY8glkAQE8sUqFMRcbnnx06kf6pGA8bgN8Y8682iaom+qWomnKRkRplPDzku4Oa3aeZDduinbpdnh/BKTlrysppYatQ5gh84STzmOnuvnBsndlLKuTg9R/Fc23EqFJKuJjTvUPLVKyKveBSLmOQnMZY4wadqU32vgfbtZcd4hNH5xLLPQUfPkp5BE0nOqRyeViUCWXIFcrAONrdN9B88nfH6yalpKW9OplSqLzVBeeSQxzjNeWCoBtJ/E5uBewA3j8Z7KRMPO+AvG7xKHkoRg+PM3LwxsHFPMQuwx8NhcWYdqkiFRy40nqkWqxRJiKWG0kDs141VCLkXP1drIOmfemVHE6mCmpAKhIKU0Rm5cKrBeUQSSRozkkyklUBsRlkBjudBL7KceDTQ1USztKkywzIIZnd1lGLpLUsXaR4yUkxYRRnAhRsLbeTrIeNuK9p63gDTw1kcKmQhMEqomMi2Ct67qUdQ+Nrra9wCuRw1ElY6+eVlQ+RswYs5FugsWLf7IR/5sHV0/G4EF3nhUe1pEA/3J1IpapJEDxOro24ZCGUj3EbHXNCdh4FGS+cqwN1ZUqnIt0JHmcQHt2Y/ro88mHbNaeSOheaSSN2Ii5lOY2WRjexfnNdScjuL5N1toNg0tLXl5ALXIFzYXPU+we/QetLS0tAtLS0tAxQ0vLjVC7yFR68hBc79SQAP9hr7WfZv/Kf8HT2maz7N/wCU/wCDoOdfo7fekn9I/wC5DrpDXN/0dvvST+kf9yHXSGgFO0P3pwz9Kv8AZXRXoU7Q/enDP0q/2V0SGkHMEl3uEK45HCxINyvTLb1utiRoH9LS0tAtBXabyiBLRUEbVE8kogjkxIpFnN+68uysVAYlVudrG2rDyh1hjoj32jR5Yo5ZVvdIHlVZWuPV7hYZeF76zHttQwTVlNLw7itPGIFRYIIleYRFd+4sKuDfxBHuO2g0XgvYBYQ08rLU17qSaqoXMLJbbBLgJGD/AAqVNtr+yt7RU9FTLlxniE0jGxwMzxLceKQU+JI95yt7faLV3aqoMZjk47FExBBPmMsbbdQGKi39gDoJXybpUSF341w9ixF2kmbmk3tuHsSf1Og1HyX9rKM1dTQ8Puac/wDMQn6wBbrEskdpO96+Tjw7x0W+UCKNuG1RlYIFiZ1fxSRBlGy2IOQcLYDqbDx1lFT2OoqBY5OGV8MtaqlCnMZ5JXfpylp3zjbqoG6kN3j460LgfY6om5MnFphJygrJSJlyUkA2aRmZnqHHtZiAbnfroCvhUrtBE0wxkaNC6+xyoyH9jfUvS1n3lT8owokFNTyRirm2DMRjAh6yP4g29UW362NrEBnyv9pfO3FFFJy6dJf+YkAJvywWkGxHdjA6H15LKN420Y+SSkYUJqHXE1czzhP9ERssSD3CNFt7jrMeF9nxLUxUEIl5hTOViTlCjMjGSe97TN9ph/Cy0y3urk7/AEtMsaLHGAqIoVVHQKosAP0FhoPFdw+OZCk0aSIb3V1DLuCDsfcSP76xev4bNT1tWae9TFF9WFP26lp0qZFitvPaV4VIY3JmUeGttnlxVmIJxBNlBLGw6ADcn3DWcRcGm/4dE2BjqqyeSVu6S8ctSxZctrqIlwc3I3p0Ft7APXY6gpDUIZHUSGF1hppwY5RGZJEOUMgux5aCO4J2jP8AqJ1dy8PKFo6ThVOFDCzyNBFGSGuGAiWRtiFYXVT+mrafsnTSU8dPLErxxoqplcuoUAAq/rK2w7wN7+OqyXgFbAD5nWGVCCOVWWZlvexjnCF7ja3NWX36DMu0lDUyV9Rm0alqyKNhCt2AaiydkkkHdxiTc47XJ9mq5OHwo3m4XzqbGqhcj6yTuz2QFz3Y7R05O5XEVGQ2Oz7VbSzUzVNLV1ElS0tSI3deRMLIsRAiAGPm6BCxjUNnuMdWtIjxU1KZqmCjhbz2aMRhQ6scwEDyHDdXIGEYPd26kgHeIPWUlLHU5pTCdVTFG5lS4PnU4VWxwjLPJgAFc7qch01W9sOGxx1K1VLTzFapUSWkYxxSrUPIyxSyJMkgAkxaxKg5AkkZb33DqTFqN6OkdZlRn87r2clglM6MqqS0wQF1YLaNTba3XUGOugphIeJSvUCo4bBnShBctI7sFGHq4MSBJIbgyLZjtoB+CE27icNicmzcyrSSbcnolEqj/wDknYaveE8E5c0E1RDVS8lkdVReIMoKtcMqGijBsSTYub9LHpqv47NJwu1NVCXHHKOSSqquVJGG2VYoHjRHQFVa7HfvdGvqsftEjMPq+EdL3mWpkk8fGGabI2999B0ZDKGUMpBBFwR0I19eIG1wDY3Fxex9o9h1mnkl4mRNUU5MYUok0ccUdVHELs4lZfOBkLsU2BtsSADlrTdAtDPlC4hVQ0mdGCDzUErooeSOnv8AWSIhBzYC21jsSfDRNpaAS7A8SklE/wBbNUUyunm9ROmErgpeQeomSq2wfEXuRva+i3S03JCGKk37puLEgXxI3ANmFidjcXseoBAOaZrPs3/lP+Dp7TNZ9m/8p/wdBzr9Hb70k/pH/ch10hrm/wCjt96Sf0j/ALkOukNAKdofvThn6Vf7K6K9CnaH704Z+lX+yuivQLTMtRiyLixyJ7wF1Wwv3jfa/Qe/T2loFqLDO3NaPlMqKqkSXTBib3UANkCPeAN9StLQNzzKis7myqCxJ6AAXJP9tZQKU8VrxVcQhSOkponlhpXQPU1EZX7R0BLkXsQtupVQCSSdO43w7zimmhvbmxPHf2ZoVv8A+dYt2Ygn4bdXoqtJ1uhejpo5C4vsVd6cgqRvfm9R09gTPOpuFRNUCWOhE8y+bcOkRZMYGccxprfWLZS0hVWAUi17kAFHFfKQ9OJKarQRVbxf8tJFeSnnZ+6hjJAKkMRdW6W9Ygg68ycPqa9pHiolpBPFy3qq4Z1RjKFSscCtaIG52LAG5OJPUQizipTQcVBYUhvFWKrNJSOrHlPInrNAbC0i3WxCGxHdCW3b+poKduGwLLPWwzPEaioICKksxEEhLMcsleO2RxFxckbGo7NdlD519XPFWcTkLO1Q5L01KUKZMpI/5qoXJbAbISCbWBOk8f7D0nFQlVE0LSFMRMESaF0y3DKTvYggMrKw6XtcaAa7sLV8NwlglpY5YqhmgAZsHidGyjCSXZFU+sS7DGTIsvLvoNX7Jdj4aCJljyeSRi8077yyyG5LMfZcmw8L+JJJvdZrQeWDkwwPxanaATZBZYfrIskNmV1vzInU3BQg9Dv1ANOC9q6SrANLURS3F8VYZgf9yHvL/cDQW2lpaWgWq3tJTSyUssdMQJHXEEsVsGIDEEA2IUsRt1A1ZaWgzym7HzIWaR5kijTEQU5ZGeOJZAFJixYl5CZgqsLZlTe+wxUcCeCnD0vDzTleHtTyzzmOJpJZ+UuYRRI0jghtjiSXtfpratUHa/hZmiBepaCCIiWXloDIeUwdSrm+GLKG2Uk20GI8c4vIlVJFU1gixjmVRAGjW9RXgSKTuzpyxzeoNgoHS5MK+jjaOsi4bSLFTv5pAZHVoQJhKGDCNl5kz3liPfAVgBdj0IbR8DEk+UcTlBVPUCepuA1JRIFN+swLO1ioAFyoA27hVz0amp5uKTSDzuTzqSAAmn5RSVxjGFLz4iOEESZqt16DQOS0UfFoKqgbmzTQzzmKukdMGmU7KlmuRiUVljTFQQdjiSLdnuxtOLsI5uZujxCeqZklRjmjinodiCAccybEHxB0uFTjOMzyLScPMkmMaMyyPShXdkbFrksppldQLsDGdipOrTt2oniauiEsIlUGohjnYGO8rxw1R5YZJMhGUZQCbY2IPeIWPZfhgo66GaKmlijY8qVsK4D60hVyNQFFg+Bvbx6X6bLrn/st5Navmxs/DogUeMmarkkZhvfJVSoVZALXxIF/ffW/jQfdLUWCrZpZEMTqqY4ysUwkyFzgAxYY9DkB7r6laBaWlqNjLzr5R8nD1cW5vMy65ZY44+GN7+PhoJOmaz7N/wCU/wCDp7TNZ9m/8p/wdBzr9Hb70k/pH/ch10hrm/6O33pJ/SP+5DrpDQCnaI/+qcN/Sr/ZXRLR1BeNXKPGWUHB7ZrcdGsSLj3E6GO0sgXifDWYgACrJJNgAIVuSfAaIaTjMEsayRTROjtirq6lWa9sQb2JuDt120EzS0zU0+YFndbMrdwgXxN8TcHunoR7NPaBaWlpqaoClAQxzbEYqxAOLG7EDujYi5sLkDqRoHdRzFJzQ2Y5WBBjx3L5CzZ36AXGNvG99tSNLQLVHx3hFPVSLHJzEnRDJHNFkksYJCkpKBYXNroSQR1UjV5paAPqOBcUijK0lfDJYEL51AMwCPF4yASPD6v9b6DKrsfxqqkcVfJJZMBNzI+Sq38IuUS2+9iAScdxipXY9LQAVR5Oad+GycMMqvNYz52RWWV2bGQIosiFgy2H8IYX8dYrwnsi6NNSVkQEise6U76sQoR45Eu5VjcWCupIUBWZgNdT6qePdlaWtULVQrJYEBtw6gjcK6kMoPiAd9AC9ieAR1kGcM1XRTQvy5UpqlngzCqe4shdcCCDj1U3U9NEXo7xKM/VcTDqOi1FLGzf3eNkJ/266veB8BipEKQhu8xd3kdnkdyAMndiSxsAP0A1Y6AHjpOPJ/8AX4ZJcn1451sL7WwP+f8Ac6e/4rxiHeajpalf/azMjgfyzLZj7gw0WVUBcAB2SzK11tchWBKm4OzAYnxsTYg76e0AjH5TaVWCViz0Tk2Aqo2RCfdILxke/LRVT1CyKHjZWVhcMpBUj2gjY6+zQq6lXAZSLFSAQR7weusP8onFZ+CcQEnDAkVO0cZkgH2DSu02+HRCVj6pie7+ug0HtT2XfKaphqZ4S0KxhaaFJHHfdjbuljk75NjiTiCW22yvt/LHDDhTUcVIHPmqvK16ropkYujMMMcITd2IvIpAsQNI7E+Vak4qnJYmnqGUgxF7FrjrC4sSfHwYeza+hLyi9nhDVLUARx+bIZVY+dVk0hDfV8zIARgWdgC5XId42OgE4aMxQTwRq0JtFSPLUyOqq80jM0MV7YoyhZmYhbASAr3wNWfZzilNHxgxZlqFo3pjLO4MT0qwYgZt6ymWM4gWVd7XuSJNJSLQusrQxxVVPTmpqZa0mZ5JpSQpSOKQhSHDAFmU/WL0J3Fe2ccavBOWlkOQAaSJFpmZLyVCqgCuAJpAmJXwe7kmyhuHYGu5LycOkcvyFEtNITfm0TnuEH+Llk4E9PVto11jz8dd+G03GM+ZUUkv1ojULGYJmQSQqLbhFKC5Jsytudaxw3iKTxJLEckcXB3B94IO6kG4IO4IIO40EnS0tNVBew5eN8lvle2Fxla3ja9vC+gd0tLTdRLirNizYgnFd2Nh0A8SdA5pms+zf+U/4OnInuoNiLgGx6i/gffqul4ujvNAuReOO7kKeWpZbhS3TIghsRvYg+I0GBfR2+9JP6R/3IddIa5v+jt96Sf0j/uQ66Q0AX2zqjFX8PdUMjKtXZAQMjyUAFzsov1Y7AXJ6aouxXZ2SWvkqqmokErCOoRI1hWJ4pBhkFKlkLcqxIxcoY8muWUXvbOULX8PJjaUY1Y5SBWZ7woMQGIU3v4kC177aoe3PaeuX7GhCOImZ285HMjozImZk5dhFkVFnVyQFkIIxLKGlwU5VnYuzZsCFa1kAVRZbDoSC29zdj4WGvtQ7jHlqrXYBsmK2TxIspyI27u1/aNBvZjiNXHjCYYgFw+oEZgKxMwDSRyCaaKcLe5AYMd72JAJZPVCElppVCO6IgIAszWULe/eLMdunW2gc8/j5vJzXmYZ4X72GVsrey4I/sdPLKCSARcWuL7i/S48NfSuo1BwyKFQsSKoCIlwO8VRbICx3aw2FydA7U1GAvZm7yiygse8wF7DwF7k+ABOvlTRpJjzFDYurrfwdTdSPeDvpwyi4W4yIJAvvYWubezcf7jXrQLTU1MrFCwuUbJdzs2LLfbrszdfbp3S0DdTUCNGdr4opY2BY2AubAAkn3AEnX2KUMoYXsQCLgg2I8Qdx+h170tAtfG6bddNU1WsgJRgwDMpt4MjEMP7EEae0Eeg5nKTn4c3EZ8vLl5eOOW5HvP/AI05Pli2FsrHHK+OVtr23tf2ac01TVIkXJQwBJHeVkOxI6MAR09m4seh0Cps8F5mOeIywvjlbfG+9r3tfTulpaCHWrOZIuSYhHkTLmGLlMTYR2IAJa1yeg8DrM/K9wlJaiFZto5jBc3N8IJJ+aRbxWOozPjijH+E61jVT2k4AKqILcJIhyjcjIKxUqQy3GSMjOjLcXDGxBsQHMHDOEMlHWCW6MjI6nbZo2Zc1IF9mZYza3/URt0GtI4bx+qeCGHiNS3JSW6zxxqZWni70UE5kOAY9xlZgQzKAxuraf45wNabkc2mqUKM8c2IkqIJaWVJFkxkjFwT3ABIqsCEO+JOrvsT2YjkNVG3PqKKSnhjvVRPHnIrzs5QMoYgFg2e3ec26CwB3F6aWF3q5oozUUrLUSNWSJJK8rEpTQDlYhME+tKKSSQhIAK6qu2vKDRRo9RWy4SxBpVAh89qGQvy42VDcK7SZANdpISTtq97T00nBquE1BkmpRm8E8UdOaxXSIqqTSSRnNUQtYnwsf4MREHBVmRqqokjlZ1Kc0LJWc5mEZqJ4kMYWFIV2uqGxUre4Gge7EyRjhs1PLMcDHJCY4cfN1dxIDLUSk2Mha6qiPcrGhCHIas/Jr2qakERmlSWjqUjDTKCDBWFACtQCe4HtbP1WKhtsm0z2G4vDC5leINHAGbzuRRUScgi1OplTu0rRxCzRmzHIWS50O8B4SpgjZGSJzHg08QMlNMo35dVFdhItrFmWzp6zxAAPoOihAM89744+s2Nr39W9r++19Oax7yfdv50hiTlPNGwPLhJ+vEa3/6aRjjVotiOWSsqYkd8LfWn8G7RwVQbkSAsps8bApKh9jxsA6f3A0FlpabemUsrlVLLcKxAyAa17HwvYX/Qac0C0zV/Zv8Ayn/B09qGKgvAzMjxkq3cfHIWuBfEkbjfr4+3bQc9/R2+9JP6R/3IddIa5v8Ao7fekn9I/wC5DrpDQCXaWQLxPhpbYAVZJ9whXVxQJFzGkjDP50glMhHcwVI1Vb2uAQSwU+LSH26qe0J/9U4Z/wDL/ZTX3tRDWPjFCCRI9uZEzRiGPOP6xmEis7gFrRghWAYm9grB67Hs3m7wRuq+a1UkAJGf1EcoKp6w35JVAb7bGxtbV9xOrMcTOkbzMo2jjtkzXFgLkAb+JOw31l/CuxjpPXCOsq5Gp5o3IkqJI4ZnanRnEpiKlG6WcE49y4YCxk0lBWtUyrSVKBTT0zyGOWSaQoZKjFYpqguEJXM3K2NltjcnQaM6ySJKu8J3WORSrNYqLPYrYEMT3SCO779SlG3W/v14nqFjUvIyqqi7MxAUAdSSdgNDcXHi7tJQ0k8/NwHOdxFTELexUSNljYnvxxENtu1hYLqSkWIh0iMjlrXuC6rLIpezObhBsxQG1kAA2A1O0IcVi4jFE1S9VH9UOY9NFAOWyLYugdyXJxDAMMbm2w6ava+KOqQxLKVYcqS8bASKA4ZCR4BihG4sQGHt0E2KpDM6gNdCAbqwBuoPdJFnFj1W4BuOoI15irEZ3RWu0eOQ32yBI/3A0/qHJUqZ1j5jBwjOYwBiyXC3YlTax6AMPHroJmlpE68RShlDKQysAQQbgg9CCOo0HvS0152nM5ea8zHPC4zwvbLHra+1+l9fBWpzDFmvMCBylxkEJIDW62JBF/cdA9pajihTmma31hQJe59QMTa17dSd7X05U1KxozyMFRFLMzGyqoFyST0AG99BHpqhudKjkG2LKFjdbIwIszklXbJXPdtYY3G4Jma+A36ajLRNzjKZZCuAURd3lg3uW9XIsdhubAdOug+0XD0iz5YI5kjSNcsSXa1zuTboBYbAAAAak6Ypp2YvlGyYuVBYqc1sO8uJNgbkWNjsdtJ4mMisHsgVgyYjvMSuJy6i1m2HXL3DQP6WoNJwWKIxmNSDFFyk7zkCO6m1ibHdRubn37nX2pinM0RjeMQgNzUZGMjG3dwbIBbHrcHQVHb+g5lE7quT05E6r/qEd+Yn6PEZIyPY+ub6Ph80M9XTrMyCGJ3IjbKGflDMZqxKyK0Yd8SCDa1uuusyNcxdquNNQ1PLESOveVsr3ZYnenI/7bqkwvbpOx9mgum7R1sdVjWVkqUctRy5ZKYJEUlsyIw2ZlQ8oNboyhtrGxHm4tUO+FPhFUCV0lkiVFppMCPrixAWJg5VgQcQxVxym3cXo0krqmNJZVVpMIxJILIMUCR54jboq5W8bnxOtj4DTiF1WZ281ragpd3U1dFxVUKspcj6wMFK5EEOCuQsxzBdlppKNWWblywozO6VBsZJVykkxVwVpqmMd8hmCuouNl52tBj4NT8RQVLLLG5N4pQzR1EVlCkA2BTvBrxnJCRfvA6Am7NVrVhpmZBJTqskeF446ikyAsjKMoZIX+zDMQmePq3L6NxztFFRxLGGAkKBYlwZhfYLkIx3Rfaw3NiFDGykIr8WqqH/AK61RTDrVxrjLGPbURDYr7ZI9h1KKN9X8uUgjaCVQuSsSFDiSIg7Kbi17qQwv06G+sw7VeVqZEXl0+IYbkSoQ2QuhilAKXOLlQyssguBdlZBB8n/AJREp6mOle609Tulh9TFM7GyxG5xjdsgY9+W4Iva9g1yQ5TKFmxKKWaEYEsrbKXuCwAIaxFrn22tp6r+zf8AlP8Ag68R25r/AFRBCKOaQlnF27oIOXdO9iAO+LX3tEq4515hDJIjsLK3cMUXLs1iA3NbIFgDj61r7aDA/o7fekn9I/7kOukNc3/R2+9JP6R/3IddIaAS7TQhuKcMDAEf80bH2iJCD+oIBB8CAdRKXjiFEhFSaSMNgqvBIoCxPGvLjqHtG57kq3FyeYLer3nu2ETtxDh6xPy3K1YV7BsTyU3ANxf2XBF7XB6EG7W8JSpppnijM8UMfMlrefHUc2ZDCXjRixeNAvMuERNwPVF8glcKq45RnBU08E9XNJNNerME+LtlAuODGUCBhYDEAk+/XnsXxKug5spakkNVIXjd45EFQiSCLJHiBw7xEmJi3ExfLd8ZFfTwGWShpaTzfzjBJOYsbRUysJS8oCZpG7KoVVzW7WOItdi2Gc01KIo6JkggyV2EhXCAPIrPGSBI7BLSd0AEMwVmYAEJ3aThMUsR56lXlCRtNEoJQITIpYsLctXFzkMTexFidCfCvKVWT1ApIKWN371qqdpIIJVVQwaNMGa7I0b4gnZr+ruCSupRHIUQ1YjZUdxGjSh2aWFN5HytZVsyC10d263OmuM0EXnDQyTFJKt1kpyiHOKpgiF3D7i5RRZSACEkG+RGgtaGtlcLFUJT82xM8aSswWJuYEZQUBfIrjY2Hrbm1jMVFh5SRxtY2jBUXxVUYqXJN8RbG++7D26peFdoyEEtbJTw2kemIsV5lRHK6gxsz+qwUkR2JFzubb2MsMzSzY2j+qVYZS7OhY5ZZw3UZKwG9+8rAXFjoH+KRk8ohJHxmU2jkwxFiCz94ZooJJTe+2xtqdqo4tNsvMhklRLSF4vCWORMVCBsib3bxFkIPvqq3t5Slmijq6dZFmiUBZomZ05keYsb2NuYmO7bXG5GgIaerIEaTmNZnUkorXBK2zwyALAXG9h1Gm2lETKimNY0hY8lFJlspQAxqp9UC64hSSSlrdDC7UxBliCNEtRzVaDmScs8xb3xsCX7mYKAd5SwuL3EHsNi1ItZLiJ6rvySMQTdnISIMf4EuEVRYeNrsSQvSGdopYsApHfzRhIYypIC3sUOWJIYeBFgenySm5xZZY2URyIUYORniFYN3GBxDllxbridiDu3Q1rmnjclKlzjdqfFY2uwBZMpCMVBJPeJOJtvYadrHkV42QZJurp3RYEqeYWO/dAYYjrn7tA/DVo7OqsC0ZCuB1UlQwB//Ug/31GLiNiJ5gwnlxiRwoA+r+zWw798Xbe53I6DVBU+UykjzHMjlYOQqU0kcrlAFu7m4SBQSbl2AAF772F9xniIhRCZIospY0vLfE5OLqLEd4rcLva9uvTQWGmY5mMjKUIVQpEl1sxOVwADkMbDqADkLXsbfJ5SpBJQRhWLsxIItaxHha2VyT4D36jyVSyNEYnZgHBJhZCmLRORzf8AsIKkY7k8s9L6CXUFsG5YUvicQxIXK22RAJAvboNeo72GVr23t0v4292m4J2YuGRlCtZWJUhxiDktiSBckd6xup8LHUSg7QQTGPkyZ81HdCoYqVjYK92tZSGIGJIPu2OglUvM73Nw9c44X+z/AIcr/wAXtttrzW0CyhMywwkWQYsy95DcXxIyX2qdj46fSQG9iDYkGxvuOo/XVdwugp6YtDBijSM8xjzJcliAz2Yk2vYbbDYaCz1hnbHs1G3Fah5ULiAmqEbglZo8IZDCv82Fd4EXX9dbXRmQL9eY8izWwuFxyOA7xvlja/vvbbQR5SV81mpuIgd2JhHNbrgSShPgBvLF/wDI3IGgyqlqaaj85pp3TlRuoA6memkVijptu3LZrWuAakPYBNifs7wIipRKyRqoc9oJ87skkcsN6OpXc9Qgj5l77KL9y5C+H8BkRlnrciY0ForA5UsaIZoSDuGFJKkim+yhhcFe6XcRhWCBFiez0PJkVhcieiSWKTusevewlXc4iWRBfFiA0HiXY6qVSKOsOyOsYql5jxZjflTqRKP4fXL+qL30Nv2I4k6Ms0NDI5VvrBM6gTEgmVEMBCcy15Ix3JDvZTlfTqWdmL5xlArlVJKnNbDvixNhckWNj3enTX2jpcAwLu+Ts13IJGTE4iwHdXoB1sBudBmi+TKulVlmnpI1c3ISN5nBLZEhnKh2ay3LKblEc5SDmF6l8hFKTlVT1M5JGQyWONsQALqgvewG97m2j3ziRJgjK0iys2LIgCxKsa7SsXuSzZWIHiBba+vcHDQFkRmeQSs7ESNlYP1RfYgGwHhoPFLCtPTYwB5ViQ4qHzkbG/dDO25vt3msOmwGlKZfrswgj5Y5dr8y+LZ5+FvVtb3319oOGiDCOnSKOnRCBGi4kOWvcWNresTtck3v1vV8RVog08pWSSOmcSJBGOYys11K5PdVGLbX7xufADQYj9Hb70k/pH/ch10hrm/6O33pJ/SSfuQ66Q0AJ5Qahkq6JkWZmEdZiKcKZrmFAOXkCLi99weh2PTXnt4HfzmGjZ+a1C/OBLNBFAFkxtHe3OkN0Fuihm/hAaT21B8+oLOIzhWESNfFSIFIZrEHEeNiNr7jUfhUlRJypo4QWq6qOplzDKsdGYykYDhgGlVEjYpvvI21t9B4ouFCWgXkxJ5qQJMIzIJJVxhzDqQwqmcc+zMdzyvG7KVQ1ktw8qSRgO8fKULIGBdcJiVBZRiDsbWzNxsDoLFM0k1WOHvJBGJJI5E70VOJECmUuc8oWfNWSWAC/eLq1rmzp2rC5RYKeCaQyOs0solKIwiDmFblpt99xCvqXF73CNW8OepqnSV6iop6VYoWQOYxNVO2TM3KCi0cToTsFJIv6p18pOziwV8cDKZGtzKeslKvOlPGVMkOTo2RVygB2ISZrNdO8p+yztSJyJJRJi9wzGCZpJKhDNUhySyyYhsb7WktazY6suPgu6TrGyNBVU6RytcF8qhoJVKMBZcJHIcXDBkIviBoPVHC6cTeISBEYmpEZjB5oeNY2wc7oY5FzNtzzgDsQdWPEJeStPJUzSfVM3MeJcYG+pku0472EYte5awbG51SlI46ikH1gaOtljeWQKDLNJRu2VxsVe4sAAMlUACwGnnlZjUoIJ50epZZBWOqU8YWEMrxXBJgLBRsCblj4WIR+1LyFWo6ZeUZDLNJ5vizGkI+tYqybTSyO6qFNywyysGGrqPhELMIsJVjSKErDiVp0KSMyFGUC0qsBcBtgF23uYFHIxnrZorlhMIsrrysYaUEI5ILYCaSW5QFg1/AEaquNyw1TNDzKgrJUCMYGp7kzQZF7q+LQ4GEhe6FydyT4BcvxqON5P8AiTojJaVInUNGioSOZBIY1MhsVLdShNtgQTV+TiuzozArRVCwcyOLFG5f1ErBOZKSy5MOU4GIIBvY6tqDiNNW8qSnljkhp7sGjkcSiRRjZl6lChuQx73d2IsdCnZd55KeKdK1o5J6yRkgzp2iYSymR1bFGbNYTIcGc4so6bDQEsnmzxLSxxAyQgy8umxdaepjs6qTdVVi7Eor4hsWuLA6Du0HG5oK3kcRE0tJJGk7QxAMGcskKpMzMixxFwrlAccpcSWU733FK+SOK0CiNppXRjQmnOUxdGd+bMVWI8wyxWcFiz7AEDUPiGVVxhJAZY4oaRYporETO1Q0lo7KwIKqBLkp7oW43GwXEnNlREdTShy8UIxReWx5lhLA0rRTAIqBSuV2JIVRq5qeOERVBdDC0OWJkXm5Ko7swjiYuyZeGzbHp4CK8ZIhlFNJRytS8+plllhdXiLksjsgVcZMGlL4i+1rDPT/ABPi0cFTDCiyyTVkkqecZxvOKaRSwML5ARpnjgh8IXIVj1Ah4dxiMF4YY2ewikYKVufOndmYo75xgHJyrgbbAG1tNyrC86IpCKXKqEilSQ1MK7EuLI0ax7AMpUkAXNsdUs3F2jqGijghq6sSSvHMMVRCFbCKaS11nMIdLbmwUmykkSjRxSVEjLHWJLIIxVRiZ1xQjOOQWY3xZGjCwkE5vcEaCbVVdZHTKhRnmSSmjaYNGolDPGJHVcWsBchgVXbIrbY6m8Q4jDjLEiySvE0TPDBdZMnkDKb5KCL95u90yve9iMcW4osdUJ/qpo5ozIlMRElTJPE0IjQIwzZ4itQ1zYqzYm2ItZ0tbeOFcYxW5yBEmkWokiQsxLSESZWMYQHEmxdBuNBJ4hQqUq6eOJKeNwHeokRTBI8p+tuodSzYixYkbsOtt3/OhMgnpUwkZ1ikleNVkSOOQ5q4cqxGzKBc2L5AHxpO08PNWpWjjhPOjk58syd1aiCyw5cz6s7pjY+1H3XqpFhUyRSwGOoqUgMz3U08zhHYiRgCBGSjRuxjXIOAAbiwX/GuIRCOZ3jUmkOamZWWPmiO6lHxPQNYsoNrsOoI0+aTzukMdZFhzoissWQbHIWIDDY28CPcdB3Gp5oJpXZJJ5EilqaXJjJDHULEBImKYsEOYVS/q3NrZbvcN444rJpKp4ZhBFdGgkQui1Dwl43jB74jtGecQt1PQk2ACkvDpYk5Fs6mjaOIZWxkKFjQyEf6JY2kpGF+roDsL6itw6Oomo6KMkq0sckQdCwbhhBmQ5Ho0LCWDc3tMw3vsU8cpZKiMAJNFWRl6eOao5WFSrK5KM8JCjdMlNgUkVCN8tUvZziwhk4jWuRC8KRxrDOSogeYc6pCKbGX67NlQEZ42DANcBp8naKIuEhZJXDWdVdRgqvjIxJNu4eq9fdqRw5FOcscrSpMQy98PGoCgWit0U2v1O5Oh+aveSEcw0oqIoBOZ3hMlOkUhkDYAS5ZctTfvWN+rA6b7ScSEEFXH9StPDRRsiDFO8zTLj664qQqKo23JsSdgBBBU8qQRTTB5JnleJSoU8tSDiLdcAQMjub6dgpfrpJWjVWssauGJLRKMhcWASztILb9Ab72A5xzjjJUo0c8gVFUSUqUzzMwYq+asCMVxGBk3RS1iQbWhcR7Rw1lPOtNLNMtVTykMFjMdOUR1UkNhiHaOQgu2OS9VDLcCNxIk07KgkmeMcofWpFy0tZZHOSK+byG6qCVtscdUfaMRvFLNMaco8WKTIBIxW31lMBe8+VprEWtlst1J1X1HFyzLzZpo6mCNmhd1HJqGiEolZYIrvIrIQWCnphgbgk1cxqZlFNVCOpzVwmSwpTebCSMiqeMFjzWyxRbpYhhbcnQBH0dvvST+lk/ch10hrm/6O33pJ/SSfuQ66Q0AZ5QuyM9a9M1OYrRGUSJI7xiSORVBTJEYgEAg2sSCRffWf8AaDyuTcNrpopaOnadQA0izTOMXVHCoXUFV3HdAABvYa3PVVW9lKOZzJNSU0jta7yQxs5sABclSTsAP7aDCf8A/enKYPRrImLqySzPIrhyCcwynO1rC/QEjXuq8v7uhUUUUbcto1kje0kasB9mShA6KbWt3RsdbZ6DcP8AwNH8PD8ul6DcP/A0fw8Py6DEI/LuBGsY4bS4LE0QUkkCJrZJ6vqtYXHQ2Go3EPLYZIpI1oo4y+4kWV8ldZA6MtwR3ZArAdNgOm2t49BuH/gaP4eH5dL0G4f+Bo/h4fl0GDV/lwlqImSppYnd4jGWWSVUF2yV1juVDqQpD+sCNiNepvL5WNA8bIhd4mTM44gsT3gmG5CnGxYjYEgm9939BuH/AIGj+Hh+XS9BuH/gaP4eH5dBglB5bJIlgQUqMkKvs0j5PNJfKVmAuWOUtx0JkJ6garuG+VWSBWMcKpJy1jUxu6xBEhMcecRus5UEm8hYkhfBQNdGeg3D/wADR/Dw/Lpeg3D/AMDR/Dw/LoOa28pMkjO08bEmNo4xBNLAsYd8mICklu9jZWJUBFULZQAqLyp1UULRJHT4uoVgYUxsIkjBC2sGKBlLG9w5HgLdKeg3D/wNH8PD8ul6DcP/AANH8PD8ug5zHlVfntMYAMnkOCyyhFWUSCUKCTiXLBywsckBFgSNV/DPKNVQh9wzvyhzWCGQJFFJGqd5SpGLkG4ufbrpz0G4f+Bo/h4fl0vQbh/4Gj+Hh+XQc2J5TZRTrAIkMYbNwzMc3MZWQsRYkvk53JxOGOOI1Li8qxWYyCn7peNhHzWKoIZI3iSO6nCNCJQFHhO42210R6DcP/A0fw8Py6XoNw/8DR/Dw/LoOeKbyw1EZtHGixCSWTC5Z2eUEMZJWBkY7t3lKvZiMulmovKrJG0Rip41WOHlYl5XNi13KuzF1LLdBctip7ttdGeg3D/wNH8PD8ul6DcP/A0fw8Py6DnhvLDOJGkSJA/OEiMzOxRLLlGu4spKqSRYnvA5BjeNVeUwyxcqamR0DMQzN9dg8iuymQLkT3VUNsQL3uQpXpD0G4f+Bo/h4fl0vQbh/wCBo/h4fl0HO0HlYkvGZadJBG8jMmb8uVHQKqTKchKEUIFZrmyLc7EmJJ5UJxCIYIoYV7+QCI470gkURh1PKVHuUA6Fr9d9dKeg3D/wNH8PD8ul6DcP/A0fw8Py6DmyLylsGVpKaCVgUJkmGczgY8xXciziSxvkpK5WB2W0pfKzMHma01pRgIhORDHBc/VRxiOyrY45DvAdCCSddE+g3D/wNH8PD8ul6DcP/A0fw8Py6DnZvK/U4KgjRQI2Bte/OIsJ4ybmOUC5yBNyzE3J29z+WOpLO4W7HHlc1uakAGFyisvfa6izOWK723ZiehvQbh/4Gj+Hh+XS9BuH/gaP4eH5dBzXSeVWsjlM6lWqGi5RmkVGcqSxJvgDcEraxsMQCG2t74P5Up6eGGFAwRBKJCssiySmQMFOdyUwvdQNgbm1zrpH0G4f+Bo/h4fl0vQbh/4Gj+Hh+XQc2jypVXLELPMYlyAHPkEhid7tG7jZxjdQxXIX2IG2maTykTxqwChiZC45mLjI05h72SFntGWABbEbbW69Meg3D/wNH8PD8ul6DcP/AANH8PD8ug5tHlSmWN44IYKdWwxFPzIyjLjkwZXzLMFUXLbDYe3UWLyizpG8apEwkcSO8ozkeYBe+52ElmDFVYEDLxIDa6c9BuH/AIGj+Hh+XS9BuH/gaP4eH5dBhX0dfvST+lk/ch10jqt4d2apads6emp4XItlFFGjYm1xdVBtsNvcNWWg/9k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6152" name="Picture 8" descr="http://clean-water.uwex.edu/pubs/clipart/images/RUNOFF/RPS025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067" y="3183480"/>
            <a:ext cx="3319371" cy="236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1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Acid Rain: Problems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en-AU" dirty="0" smtClean="0"/>
              <a:t>Reacts with soil, releasing minerals (e.g. aluminium)</a:t>
            </a:r>
          </a:p>
          <a:p>
            <a:r>
              <a:rPr lang="en-AU" dirty="0" smtClean="0"/>
              <a:t>Aluminium is washed into the waterways</a:t>
            </a:r>
          </a:p>
          <a:p>
            <a:r>
              <a:rPr lang="en-AU" dirty="0" smtClean="0"/>
              <a:t>Poisons aquatic plants and animals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  <p:pic>
        <p:nvPicPr>
          <p:cNvPr id="8194" name="Picture 2" descr="http://xochi.info/XOCHI.INFO/flowers/F/flower_aquarium_plants-555px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33056"/>
            <a:ext cx="3816424" cy="267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Users\08844619\AppData\Local\Microsoft\Windows\Temporary Internet Files\Content.IE5\XVVZNFN2\MC90023839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33056"/>
            <a:ext cx="2592288" cy="255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7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Acid Rain: Solutions</a:t>
            </a:r>
            <a:endParaRPr lang="en-AU" b="1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en-AU" dirty="0" smtClean="0"/>
              <a:t>Alternative ways of producing electricity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Using public transport or car pooling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7276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The Atom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77500" lnSpcReduction="20000"/>
          </a:bodyPr>
          <a:lstStyle/>
          <a:p>
            <a:r>
              <a:rPr lang="en-AU" dirty="0" smtClean="0"/>
              <a:t>An atom has a neutral charge: number of protons = number of electrons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2 electrons can fit in the first shell of an atom &amp; 8 in each subsequent shell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b="1" i="1" dirty="0" smtClean="0"/>
              <a:t>Atomic number (Z) </a:t>
            </a:r>
            <a:r>
              <a:rPr lang="en-AU" dirty="0" smtClean="0"/>
              <a:t>= number of protons in an atom’s nucleus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b="1" i="1" dirty="0" smtClean="0"/>
              <a:t>Mass number (A) </a:t>
            </a:r>
            <a:r>
              <a:rPr lang="en-AU" dirty="0" smtClean="0"/>
              <a:t>= number of protons + number of neutrons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Number of neutrons in an atom = mass number minus atomic number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6041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>
                <a:solidFill>
                  <a:srgbClr val="FF9900"/>
                </a:solidFill>
              </a:rPr>
              <a:t>Types of Chemical Reactions: Combustion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r>
              <a:rPr lang="en-AU" b="1" i="1" dirty="0" smtClean="0"/>
              <a:t>Combustion reaction:</a:t>
            </a:r>
            <a:r>
              <a:rPr lang="en-AU" dirty="0" smtClean="0"/>
              <a:t> a substance (called a fuel) reacts with oxygen and heat is produced</a:t>
            </a:r>
          </a:p>
          <a:p>
            <a:pPr marL="0" indent="0">
              <a:buNone/>
            </a:pPr>
            <a:endParaRPr lang="en-AU" sz="1400" dirty="0" smtClean="0"/>
          </a:p>
          <a:p>
            <a:r>
              <a:rPr lang="en-US" altLang="en-US" dirty="0"/>
              <a:t>Fuel + oxygen </a:t>
            </a:r>
            <a:r>
              <a:rPr lang="en-US" altLang="en-US" dirty="0">
                <a:sym typeface="Wingdings" pitchFamily="2" charset="2"/>
              </a:rPr>
              <a:t></a:t>
            </a:r>
            <a:r>
              <a:rPr lang="en-US" altLang="en-US" dirty="0"/>
              <a:t> carbon dioxide + </a:t>
            </a:r>
            <a:r>
              <a:rPr lang="en-US" altLang="en-US" dirty="0" smtClean="0"/>
              <a:t>water</a:t>
            </a:r>
          </a:p>
          <a:p>
            <a:pPr marL="0" indent="0">
              <a:buNone/>
            </a:pPr>
            <a:endParaRPr lang="en-US" altLang="en-US" sz="1400" dirty="0" smtClean="0"/>
          </a:p>
          <a:p>
            <a:r>
              <a:rPr lang="en-US" altLang="en-US" dirty="0" smtClean="0"/>
              <a:t>Examples of fuels: natural gas, petrol, coal</a:t>
            </a:r>
          </a:p>
          <a:p>
            <a:r>
              <a:rPr lang="en-AU" dirty="0" smtClean="0"/>
              <a:t>Combustion can also produce dangerous gases (e.g. carbon monoxide)</a:t>
            </a:r>
            <a:endParaRPr lang="en-AU" dirty="0"/>
          </a:p>
        </p:txBody>
      </p:sp>
      <p:pic>
        <p:nvPicPr>
          <p:cNvPr id="4" name="Picture 2" descr="http://media-2.web.britannica.com/eb-media/63/124363-004-81232F4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538" y="5059771"/>
            <a:ext cx="1406501" cy="1768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260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688632" cy="1143000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FF9900"/>
                </a:solidFill>
              </a:rPr>
              <a:t>Combustion Examples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6491064" cy="5256584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Gas stoves</a:t>
            </a:r>
          </a:p>
          <a:p>
            <a:pPr lvl="1"/>
            <a:r>
              <a:rPr lang="en-AU" dirty="0" smtClean="0"/>
              <a:t>Natural </a:t>
            </a:r>
            <a:r>
              <a:rPr lang="en-AU" dirty="0"/>
              <a:t>gas (methane) + oxygen </a:t>
            </a:r>
            <a:r>
              <a:rPr lang="en-AU" dirty="0">
                <a:sym typeface="Wingdings" panose="05000000000000000000" pitchFamily="2" charset="2"/>
              </a:rPr>
              <a:t> carbon dioxide + water</a:t>
            </a:r>
            <a:endParaRPr lang="en-AU" dirty="0"/>
          </a:p>
          <a:p>
            <a:endParaRPr lang="en-AU" sz="1050" dirty="0" smtClean="0"/>
          </a:p>
          <a:p>
            <a:r>
              <a:rPr lang="en-AU" dirty="0" smtClean="0"/>
              <a:t>Cars</a:t>
            </a:r>
          </a:p>
          <a:p>
            <a:pPr lvl="1"/>
            <a:r>
              <a:rPr lang="en-AU" dirty="0" smtClean="0"/>
              <a:t>Fuel (octane) + oxygen </a:t>
            </a:r>
            <a:r>
              <a:rPr lang="en-AU" dirty="0" smtClean="0">
                <a:sym typeface="Wingdings" panose="05000000000000000000" pitchFamily="2" charset="2"/>
              </a:rPr>
              <a:t> carbon dioxide + water</a:t>
            </a:r>
          </a:p>
          <a:p>
            <a:pPr marL="457200" lvl="1" indent="0">
              <a:buNone/>
            </a:pPr>
            <a:endParaRPr lang="en-AU" sz="1050" dirty="0" smtClean="0"/>
          </a:p>
          <a:p>
            <a:r>
              <a:rPr lang="en-AU" dirty="0" smtClean="0"/>
              <a:t>Aeroplanes</a:t>
            </a:r>
          </a:p>
          <a:p>
            <a:pPr lvl="1"/>
            <a:r>
              <a:rPr lang="en-AU" dirty="0" smtClean="0"/>
              <a:t>Fuel (kerosene) + oxygen </a:t>
            </a:r>
            <a:r>
              <a:rPr lang="en-AU" dirty="0" smtClean="0">
                <a:sym typeface="Wingdings" panose="05000000000000000000" pitchFamily="2" charset="2"/>
              </a:rPr>
              <a:t> carbon dioxide + water</a:t>
            </a:r>
          </a:p>
          <a:p>
            <a:pPr marL="457200" lvl="1" indent="0">
              <a:buNone/>
            </a:pPr>
            <a:endParaRPr lang="en-AU" sz="1100" dirty="0" smtClean="0"/>
          </a:p>
          <a:p>
            <a:r>
              <a:rPr lang="en-AU" dirty="0" smtClean="0"/>
              <a:t>Electricity</a:t>
            </a:r>
          </a:p>
          <a:p>
            <a:pPr lvl="1"/>
            <a:r>
              <a:rPr lang="en-AU" dirty="0" smtClean="0"/>
              <a:t>Coal + oxygen </a:t>
            </a:r>
            <a:r>
              <a:rPr lang="en-AU" dirty="0" smtClean="0">
                <a:sym typeface="Wingdings" panose="05000000000000000000" pitchFamily="2" charset="2"/>
              </a:rPr>
              <a:t> carbon dioxide + water</a:t>
            </a: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endParaRPr lang="en-AU" b="1" i="1" dirty="0"/>
          </a:p>
        </p:txBody>
      </p:sp>
      <p:pic>
        <p:nvPicPr>
          <p:cNvPr id="9218" name="Picture 2" descr="http://ieplumbingservicesinc.com/wp-content/uploads/2011/12/Nice-blue-Flan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709" y="188640"/>
            <a:ext cx="1800200" cy="135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464" y="1844824"/>
            <a:ext cx="1601257" cy="100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D:\Users\08844619\AppData\Local\Microsoft\Windows\Temporary Internet Files\Content.IE5\P1C3G11I\MP910216416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703" y="3274603"/>
            <a:ext cx="1968211" cy="171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D:\Users\08844619\AppData\Local\Microsoft\Windows\Temporary Internet Files\Content.IE5\P1C3G11I\MC900212577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180" y="5157192"/>
            <a:ext cx="1601257" cy="153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4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784976" cy="792088"/>
          </a:xfrm>
        </p:spPr>
        <p:txBody>
          <a:bodyPr>
            <a:normAutofit/>
          </a:bodyPr>
          <a:lstStyle/>
          <a:p>
            <a:r>
              <a:rPr lang="en-AU" sz="3600" b="1" dirty="0" smtClean="0">
                <a:solidFill>
                  <a:srgbClr val="FF9900"/>
                </a:solidFill>
              </a:rPr>
              <a:t>Types of Chemical Reactions: Respiration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5"/>
            <a:ext cx="8219256" cy="2592288"/>
          </a:xfrm>
        </p:spPr>
        <p:txBody>
          <a:bodyPr/>
          <a:lstStyle/>
          <a:p>
            <a:r>
              <a:rPr lang="en-AU" dirty="0" smtClean="0"/>
              <a:t>Occurs in every cell in your body</a:t>
            </a:r>
          </a:p>
          <a:p>
            <a:r>
              <a:rPr lang="en-AU" dirty="0" smtClean="0"/>
              <a:t>Is how cells produce energy</a:t>
            </a:r>
          </a:p>
          <a:p>
            <a:r>
              <a:rPr lang="en-AU" dirty="0" smtClean="0"/>
              <a:t>Is a type of combustion reaction</a:t>
            </a:r>
          </a:p>
          <a:p>
            <a:r>
              <a:rPr lang="en-AU" dirty="0" smtClean="0"/>
              <a:t>Glucose + oxygen </a:t>
            </a:r>
            <a:r>
              <a:rPr lang="en-AU" dirty="0" smtClean="0">
                <a:sym typeface="Wingdings" panose="05000000000000000000" pitchFamily="2" charset="2"/>
              </a:rPr>
              <a:t> carbon dioxide + water</a:t>
            </a:r>
            <a:endParaRPr lang="en-AU" dirty="0" smtClean="0"/>
          </a:p>
          <a:p>
            <a:endParaRPr lang="en-AU" dirty="0"/>
          </a:p>
        </p:txBody>
      </p:sp>
      <p:pic>
        <p:nvPicPr>
          <p:cNvPr id="12290" name="Picture 2" descr="http://1.bp.blogspot.com/-uhdxrs9YxhU/T02Gqc20moI/AAAAAAAAI14/Ckpanye-A0E/s1600/PM+pic+for+Cellular+Respiration+B+&amp;+R+in+snow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3724672" cy="285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76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The Periodic Table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/>
          </a:bodyPr>
          <a:lstStyle/>
          <a:p>
            <a:r>
              <a:rPr lang="en-AU" dirty="0" smtClean="0"/>
              <a:t>Table created to group elements according to their properties</a:t>
            </a:r>
          </a:p>
          <a:p>
            <a:r>
              <a:rPr lang="en-AU" dirty="0" smtClean="0"/>
              <a:t>Vertical columns = </a:t>
            </a:r>
            <a:r>
              <a:rPr lang="en-AU" b="1" i="1" dirty="0" smtClean="0"/>
              <a:t>groups</a:t>
            </a:r>
            <a:endParaRPr lang="en-AU" dirty="0" smtClean="0"/>
          </a:p>
          <a:p>
            <a:r>
              <a:rPr lang="en-AU" dirty="0" smtClean="0"/>
              <a:t>Horizontal rows = </a:t>
            </a:r>
            <a:r>
              <a:rPr lang="en-AU" b="1" i="1" dirty="0" smtClean="0"/>
              <a:t>periods</a:t>
            </a:r>
            <a:endParaRPr lang="en-AU" dirty="0" smtClean="0"/>
          </a:p>
          <a:p>
            <a:r>
              <a:rPr lang="en-AU" b="1" i="1" dirty="0" smtClean="0"/>
              <a:t>Group number = </a:t>
            </a:r>
            <a:r>
              <a:rPr lang="en-AU" dirty="0" smtClean="0"/>
              <a:t> number of electrons in outer shell</a:t>
            </a:r>
          </a:p>
          <a:p>
            <a:r>
              <a:rPr lang="en-AU" b="1" i="1" dirty="0" smtClean="0"/>
              <a:t>Period number = </a:t>
            </a:r>
            <a:r>
              <a:rPr lang="en-AU" dirty="0" smtClean="0"/>
              <a:t>number of shells</a:t>
            </a:r>
            <a:endParaRPr lang="en-AU" b="1" i="1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6019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The Periodic Table</a:t>
            </a:r>
            <a:endParaRPr lang="en-AU" dirty="0"/>
          </a:p>
        </p:txBody>
      </p:sp>
      <p:pic>
        <p:nvPicPr>
          <p:cNvPr id="2050" name="Picture 2" descr="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95" y="1499574"/>
            <a:ext cx="8374497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06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The Periodic Table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23963"/>
            <a:ext cx="8163898" cy="5301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47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The Periodic Table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0608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00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Chemical &amp; Physical Change</a:t>
            </a:r>
            <a:endParaRPr lang="en-A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969499"/>
              </p:ext>
            </p:extLst>
          </p:nvPr>
        </p:nvGraphicFramePr>
        <p:xfrm>
          <a:off x="395536" y="1124744"/>
          <a:ext cx="8424936" cy="5388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2"/>
                <a:gridCol w="3816424"/>
              </a:tblGrid>
              <a:tr h="788606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CHEMICAL</a:t>
                      </a:r>
                      <a:r>
                        <a:rPr lang="en-AU" sz="2400" baseline="0" dirty="0" smtClean="0"/>
                        <a:t> CHANGE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PHYSICAL CHANGE</a:t>
                      </a:r>
                      <a:endParaRPr lang="en-AU" sz="2400" dirty="0"/>
                    </a:p>
                  </a:txBody>
                  <a:tcPr/>
                </a:tc>
              </a:tr>
              <a:tr h="579546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Produces a new substance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No new substances produced</a:t>
                      </a:r>
                      <a:endParaRPr lang="en-AU" sz="2400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Cannot be easily reversed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Can be easily reversed</a:t>
                      </a:r>
                      <a:endParaRPr lang="en-AU" sz="2400" dirty="0"/>
                    </a:p>
                  </a:txBody>
                  <a:tcPr/>
                </a:tc>
              </a:tr>
              <a:tr h="1144479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Clues that a chemical reaction took place: light,</a:t>
                      </a:r>
                      <a:r>
                        <a:rPr lang="en-AU" sz="2400" baseline="0" dirty="0" smtClean="0"/>
                        <a:t> change in temperature, colour change, gas production, smell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Involves</a:t>
                      </a:r>
                      <a:r>
                        <a:rPr lang="en-AU" sz="2400" baseline="0" dirty="0" smtClean="0"/>
                        <a:t> a change in state or change in shape</a:t>
                      </a:r>
                      <a:endParaRPr lang="en-AU" sz="2400" dirty="0"/>
                    </a:p>
                  </a:txBody>
                  <a:tcPr/>
                </a:tc>
              </a:tr>
              <a:tr h="801135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Occurs</a:t>
                      </a:r>
                      <a:r>
                        <a:rPr lang="en-AU" sz="2400" baseline="0" dirty="0" smtClean="0"/>
                        <a:t> when bonds between atoms break and new ones are formed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Caused by motion, temperature</a:t>
                      </a:r>
                      <a:r>
                        <a:rPr lang="en-AU" sz="2400" baseline="0" dirty="0" smtClean="0"/>
                        <a:t> &amp; pressure</a:t>
                      </a:r>
                      <a:endParaRPr lang="en-AU" sz="2400" dirty="0"/>
                    </a:p>
                  </a:txBody>
                  <a:tcPr/>
                </a:tc>
              </a:tr>
              <a:tr h="801135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E.g. cooking an egg, rusting of an</a:t>
                      </a:r>
                      <a:r>
                        <a:rPr lang="en-AU" sz="2400" baseline="0" dirty="0" smtClean="0"/>
                        <a:t> iron pan, burning wood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E.g. crushing a can, melting</a:t>
                      </a:r>
                      <a:r>
                        <a:rPr lang="en-AU" sz="2400" baseline="0" dirty="0" smtClean="0"/>
                        <a:t> an ice cube, boiling water</a:t>
                      </a:r>
                      <a:endParaRPr lang="en-A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92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AU" b="1" dirty="0" smtClean="0">
                <a:solidFill>
                  <a:srgbClr val="FF9900"/>
                </a:solidFill>
              </a:rPr>
              <a:t>Chemical OR Physical?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10000"/>
          </a:bodyPr>
          <a:lstStyle/>
          <a:p>
            <a:r>
              <a:rPr lang="en-AU" sz="2800" dirty="0" smtClean="0"/>
              <a:t>Burning paper</a:t>
            </a:r>
          </a:p>
          <a:p>
            <a:pPr marL="0" indent="0">
              <a:buNone/>
            </a:pPr>
            <a:endParaRPr lang="en-AU" sz="2800" dirty="0" smtClean="0"/>
          </a:p>
          <a:p>
            <a:r>
              <a:rPr lang="en-AU" sz="2800" dirty="0" smtClean="0"/>
              <a:t>Baking a cake</a:t>
            </a:r>
          </a:p>
          <a:p>
            <a:pPr marL="0" indent="0">
              <a:buNone/>
            </a:pPr>
            <a:endParaRPr lang="en-AU" sz="2800" dirty="0" smtClean="0"/>
          </a:p>
          <a:p>
            <a:r>
              <a:rPr lang="en-AU" sz="2800" dirty="0" smtClean="0"/>
              <a:t>Sweat cools you as it evaporates</a:t>
            </a:r>
          </a:p>
          <a:p>
            <a:pPr marL="0" indent="0">
              <a:buNone/>
            </a:pPr>
            <a:endParaRPr lang="en-AU" sz="2800" dirty="0" smtClean="0"/>
          </a:p>
          <a:p>
            <a:r>
              <a:rPr lang="en-AU" sz="2800" dirty="0" smtClean="0"/>
              <a:t>Boiling water added to instant coffee</a:t>
            </a:r>
          </a:p>
          <a:p>
            <a:pPr marL="0" indent="0">
              <a:buNone/>
            </a:pPr>
            <a:endParaRPr lang="en-AU" sz="2800" dirty="0" smtClean="0"/>
          </a:p>
          <a:p>
            <a:r>
              <a:rPr lang="en-AU" sz="2800" dirty="0" smtClean="0"/>
              <a:t>Photosynthesis</a:t>
            </a:r>
          </a:p>
          <a:p>
            <a:pPr marL="0" indent="0">
              <a:buNone/>
            </a:pPr>
            <a:endParaRPr lang="en-AU" sz="2800" dirty="0" smtClean="0"/>
          </a:p>
          <a:p>
            <a:r>
              <a:rPr lang="en-AU" sz="2800" dirty="0" smtClean="0"/>
              <a:t>Margarine is melted</a:t>
            </a:r>
            <a:endParaRPr lang="en-A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1291645"/>
            <a:ext cx="205222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CHEMICAL</a:t>
            </a:r>
            <a:endParaRPr lang="en-A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2204864"/>
            <a:ext cx="205222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CHEMICAL</a:t>
            </a:r>
            <a:endParaRPr lang="en-A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80484" y="2996952"/>
            <a:ext cx="2052228" cy="584775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PHYSICAL</a:t>
            </a:r>
            <a:endParaRPr lang="en-A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306488" y="4725144"/>
            <a:ext cx="205222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CHEMICAL</a:t>
            </a:r>
            <a:endParaRPr lang="en-A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3861048"/>
            <a:ext cx="2052228" cy="584775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PHYSICAL</a:t>
            </a:r>
            <a:endParaRPr lang="en-A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31940" y="5661248"/>
            <a:ext cx="2052228" cy="584775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PHYSICAL</a:t>
            </a:r>
            <a:endParaRPr lang="en-AU" sz="3200" b="1" dirty="0"/>
          </a:p>
        </p:txBody>
      </p:sp>
    </p:spTree>
    <p:extLst>
      <p:ext uri="{BB962C8B-B14F-4D97-AF65-F5344CB8AC3E}">
        <p14:creationId xmlns:p14="http://schemas.microsoft.com/office/powerpoint/2010/main" val="397507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1188</Words>
  <Application>Microsoft Office PowerPoint</Application>
  <PresentationFormat>On-screen Show (4:3)</PresentationFormat>
  <Paragraphs>219</Paragraphs>
  <Slides>32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CHEMICAL REACTIONS</vt:lpstr>
      <vt:lpstr>The Atom</vt:lpstr>
      <vt:lpstr>The Atom</vt:lpstr>
      <vt:lpstr>The Periodic Table</vt:lpstr>
      <vt:lpstr>The Periodic Table</vt:lpstr>
      <vt:lpstr>The Periodic Table</vt:lpstr>
      <vt:lpstr>The Periodic Table</vt:lpstr>
      <vt:lpstr>Chemical &amp; Physical Change</vt:lpstr>
      <vt:lpstr>Chemical OR Physical?</vt:lpstr>
      <vt:lpstr>Chemical Reactions</vt:lpstr>
      <vt:lpstr>Conservation of Mass</vt:lpstr>
      <vt:lpstr>Endothermic &amp; Exothermic Reactions</vt:lpstr>
      <vt:lpstr>Acids &amp; Bases: Characteristics</vt:lpstr>
      <vt:lpstr>Acids or Bases?</vt:lpstr>
      <vt:lpstr>Acid-Base Indicators</vt:lpstr>
      <vt:lpstr>The pH Scale</vt:lpstr>
      <vt:lpstr>The pH Scale</vt:lpstr>
      <vt:lpstr>Neutralisation</vt:lpstr>
      <vt:lpstr>Neutralisation Examples</vt:lpstr>
      <vt:lpstr>Neutralisation Examples</vt:lpstr>
      <vt:lpstr>Neutralisation Examples</vt:lpstr>
      <vt:lpstr>Tooth Decay</vt:lpstr>
      <vt:lpstr>PowerPoint Presentation</vt:lpstr>
      <vt:lpstr>Acid Rain</vt:lpstr>
      <vt:lpstr>Acid Rain</vt:lpstr>
      <vt:lpstr>Acid Rain: Problems</vt:lpstr>
      <vt:lpstr>Acid Rain: Problems</vt:lpstr>
      <vt:lpstr>Acid Rain: Problems</vt:lpstr>
      <vt:lpstr>Acid Rain: Solutions</vt:lpstr>
      <vt:lpstr>Types of Chemical Reactions: Combustion</vt:lpstr>
      <vt:lpstr>Combustion Examples</vt:lpstr>
      <vt:lpstr>Types of Chemical Reactions: Respiration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REACTIONS</dc:title>
  <dc:creator>Louise M. RIENIETS</dc:creator>
  <cp:lastModifiedBy>Louise M. RIENIETS</cp:lastModifiedBy>
  <cp:revision>3</cp:revision>
  <dcterms:created xsi:type="dcterms:W3CDTF">2014-11-05T00:02:37Z</dcterms:created>
  <dcterms:modified xsi:type="dcterms:W3CDTF">2014-11-05T00:26:09Z</dcterms:modified>
</cp:coreProperties>
</file>